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12192000"/>
  <p:notesSz cx="6858000" cy="9144000"/>
  <p:embeddedFontLst>
    <p:embeddedFont>
      <p:font typeface="Helvetica Neue"/>
      <p:regular r:id="rId57"/>
      <p:bold r:id="rId58"/>
      <p:italic r:id="rId59"/>
      <p:boldItalic r:id="rId60"/>
    </p:embeddedFont>
    <p:embeddedFont>
      <p:font typeface="Helvetica Neue Light"/>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5.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HelveticaNeue-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italic.fntdata"/><Relationship Id="rId14" Type="http://schemas.openxmlformats.org/officeDocument/2006/relationships/slide" Target="slides/slide9.xml"/><Relationship Id="rId58"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e4af9e661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g11e4af9e661_0_3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Guide to Computer Forensics and Investigations Sixth Edition</a:t>
            </a:r>
            <a:endParaRPr/>
          </a:p>
          <a:p>
            <a:pPr indent="0" lvl="0" marL="0" rtl="0" algn="l">
              <a:spcBef>
                <a:spcPts val="360"/>
              </a:spcBef>
              <a:spcAft>
                <a:spcPts val="0"/>
              </a:spcAft>
              <a:buNone/>
            </a:pPr>
            <a:r>
              <a:t/>
            </a:r>
            <a:endParaRPr b="1"/>
          </a:p>
          <a:p>
            <a:pPr indent="0" lvl="0" marL="0" rtl="0" algn="l">
              <a:lnSpc>
                <a:spcPct val="80000"/>
              </a:lnSpc>
              <a:spcBef>
                <a:spcPts val="360"/>
              </a:spcBef>
              <a:spcAft>
                <a:spcPts val="0"/>
              </a:spcAft>
              <a:buNone/>
            </a:pPr>
            <a:r>
              <a:rPr i="1" lang="en-US"/>
              <a:t>Chapter 9</a:t>
            </a:r>
            <a:endParaRPr/>
          </a:p>
          <a:p>
            <a:pPr indent="0" lvl="0" marL="0" rtl="0" algn="l">
              <a:lnSpc>
                <a:spcPct val="80000"/>
              </a:lnSpc>
              <a:spcBef>
                <a:spcPts val="360"/>
              </a:spcBef>
              <a:spcAft>
                <a:spcPts val="0"/>
              </a:spcAft>
              <a:buNone/>
            </a:pPr>
            <a:r>
              <a:rPr i="1" lang="en-US"/>
              <a:t>Digital Forensics Analysis and Investigation</a:t>
            </a:r>
            <a:endParaRPr/>
          </a:p>
          <a:p>
            <a:pPr indent="0" lvl="0" marL="0" rtl="0" algn="l">
              <a:spcBef>
                <a:spcPts val="360"/>
              </a:spcBef>
              <a:spcAft>
                <a:spcPts val="0"/>
              </a:spcAft>
              <a:buNone/>
            </a:pPr>
            <a:r>
              <a:t/>
            </a:r>
            <a:endParaRPr/>
          </a:p>
        </p:txBody>
      </p:sp>
      <p:sp>
        <p:nvSpPr>
          <p:cNvPr id="263" name="Google Shape;263;g11e4af9e661_0_3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2df53468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22df534680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2df534680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22df534680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2df534680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22df534680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2df534680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22df534680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2df534680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22df534680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2df534680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122df534680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2df534680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22df534680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2df534680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22df534680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2df534680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22df534680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2df534680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22df534680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2df534680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22df53468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2df534680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22df534680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2df534680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122df534680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2df534680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122df534680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2df534680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122df534680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2df534680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22df534680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2df534680_0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22df534680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2df534680_0_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122df534680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2df534680_0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122df534680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2df534680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122df534680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2df534680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122df534680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2df53468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22df53468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2df534680_0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22df534680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2df534680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22df534680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2df534680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122df534680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2df534680_0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122df534680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2df534680_0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122df534680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2df534680_0_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22df534680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2df534680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122df534680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2df534680_0_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122df534680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2df534680_0_2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22df534680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2df534680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6" name="Google Shape;566;g122df534680_0_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122df534680_0_2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2df534680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22df534680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22df534680_0_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122df534680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22df534680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122df534680_0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2df534680_0_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22df534680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22df534680_0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122df534680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2df534680_0_2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122df534680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22df534680_0_2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122df534680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22df534680_0_2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g122df534680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2df534680_0_2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g122df534680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2df534680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122df534680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22df534680_0_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122df534680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2df53468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22df534680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22df534680_0_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22df534680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2df53468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22df534680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2df53468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22df534680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2df53468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22df534680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2df53468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22df534680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1.jpg"/><Relationship Id="rId4" Type="http://schemas.openxmlformats.org/officeDocument/2006/relationships/image" Target="../media/image20.png"/><Relationship Id="rId5"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8.png"/><Relationship Id="rId5" Type="http://schemas.openxmlformats.org/officeDocument/2006/relationships/image" Target="../media/image14.jp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1180" l="0" r="0" t="3185"/>
          <a:stretch/>
        </p:blipFill>
        <p:spPr>
          <a:xfrm>
            <a:off x="1" y="0"/>
            <a:ext cx="12192000" cy="6858000"/>
          </a:xfrm>
          <a:prstGeom prst="rect">
            <a:avLst/>
          </a:prstGeom>
          <a:solidFill>
            <a:schemeClr val="lt1"/>
          </a:solidFill>
          <a:ln>
            <a:noFill/>
          </a:ln>
        </p:spPr>
      </p:pic>
      <p:pic>
        <p:nvPicPr>
          <p:cNvPr id="14" name="Google Shape;14;p2"/>
          <p:cNvPicPr preferRelativeResize="0"/>
          <p:nvPr/>
        </p:nvPicPr>
        <p:blipFill rotWithShape="1">
          <a:blip r:embed="rId3">
            <a:alphaModFix/>
          </a:blip>
          <a:srcRect b="0" l="0" r="0" t="0"/>
          <a:stretch/>
        </p:blipFill>
        <p:spPr>
          <a:xfrm>
            <a:off x="0" y="0"/>
            <a:ext cx="9144441" cy="6858331"/>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a:off x="2514600" y="2550646"/>
            <a:ext cx="9680189" cy="1792754"/>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a:off x="-4" y="-447353"/>
            <a:ext cx="10744203" cy="8058153"/>
          </a:xfrm>
          <a:prstGeom prst="rect">
            <a:avLst/>
          </a:prstGeom>
          <a:noFill/>
          <a:ln>
            <a:noFill/>
          </a:ln>
        </p:spPr>
      </p:pic>
      <p:sp>
        <p:nvSpPr>
          <p:cNvPr id="17" name="Google Shape;17;p2"/>
          <p:cNvSpPr txBox="1"/>
          <p:nvPr>
            <p:ph type="ctrTitle"/>
          </p:nvPr>
        </p:nvSpPr>
        <p:spPr>
          <a:xfrm>
            <a:off x="4572000" y="2549769"/>
            <a:ext cx="7330831" cy="1600725"/>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5908431" y="4452630"/>
            <a:ext cx="5994400" cy="34332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1000"/>
              </a:spcBef>
              <a:spcAft>
                <a:spcPts val="0"/>
              </a:spcAft>
              <a:buClr>
                <a:srgbClr val="1C1573"/>
              </a:buClr>
              <a:buSzPts val="1700"/>
              <a:buNone/>
              <a:defRPr b="1" sz="1700">
                <a:solidFill>
                  <a:srgbClr val="1C1573"/>
                </a:solidFill>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p:txBody>
      </p:sp>
      <p:pic>
        <p:nvPicPr>
          <p:cNvPr id="19" name="Google Shape;19;p2"/>
          <p:cNvPicPr preferRelativeResize="0"/>
          <p:nvPr/>
        </p:nvPicPr>
        <p:blipFill rotWithShape="1">
          <a:blip r:embed="rId6">
            <a:alphaModFix/>
          </a:blip>
          <a:srcRect b="0" l="0" r="0" t="0"/>
          <a:stretch/>
        </p:blipFill>
        <p:spPr>
          <a:xfrm>
            <a:off x="8523299" y="896875"/>
            <a:ext cx="3096631" cy="1084325"/>
          </a:xfrm>
          <a:prstGeom prst="rect">
            <a:avLst/>
          </a:prstGeom>
          <a:noFill/>
          <a:ln>
            <a:noFill/>
          </a:ln>
        </p:spPr>
      </p:pic>
      <p:pic>
        <p:nvPicPr>
          <p:cNvPr id="20" name="Google Shape;20;p2"/>
          <p:cNvPicPr preferRelativeResize="0"/>
          <p:nvPr/>
        </p:nvPicPr>
        <p:blipFill rotWithShape="1">
          <a:blip r:embed="rId7">
            <a:alphaModFix/>
          </a:blip>
          <a:srcRect b="0" l="0" r="0" t="0"/>
          <a:stretch/>
        </p:blipFill>
        <p:spPr>
          <a:xfrm>
            <a:off x="6778116" y="4800600"/>
            <a:ext cx="5124715" cy="21336"/>
          </a:xfrm>
          <a:prstGeom prst="rect">
            <a:avLst/>
          </a:prstGeom>
          <a:noFill/>
          <a:ln>
            <a:noFill/>
          </a:ln>
        </p:spPr>
      </p:pic>
      <p:sp>
        <p:nvSpPr>
          <p:cNvPr id="21" name="Google Shape;21;p2"/>
          <p:cNvSpPr txBox="1"/>
          <p:nvPr>
            <p:ph idx="2" type="body"/>
          </p:nvPr>
        </p:nvSpPr>
        <p:spPr>
          <a:xfrm>
            <a:off x="5189412" y="4826977"/>
            <a:ext cx="6713419" cy="1108563"/>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0"/>
              </a:spcBef>
              <a:spcAft>
                <a:spcPts val="0"/>
              </a:spcAft>
              <a:buClr>
                <a:srgbClr val="1C1573"/>
              </a:buClr>
              <a:buSzPts val="1700"/>
              <a:buNone/>
              <a:defRPr sz="1700">
                <a:solidFill>
                  <a:srgbClr val="1C1573"/>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1200"/>
                                        <p:tgtEl>
                                          <p:spTgt spid="1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6"/>
                                        </p:tgtEl>
                                        <p:attrNameLst>
                                          <p:attrName>style.visibility</p:attrName>
                                        </p:attrNameLst>
                                      </p:cBhvr>
                                      <p:to>
                                        <p:strVal val="visible"/>
                                      </p:to>
                                    </p:set>
                                    <p:animEffect filter="fade" transition="in">
                                      <p:cBhvr>
                                        <p:cTn dur="1300"/>
                                        <p:tgtEl>
                                          <p:spTgt spid="1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500"/>
                                        <p:tgtEl>
                                          <p:spTgt spid="1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par>
                                <p:cTn fill="hold" nodeType="withEffect" presetClass="entr" presetID="10" presetSubtype="0">
                                  <p:stCondLst>
                                    <p:cond delay="400"/>
                                  </p:stCondLst>
                                  <p:childTnLst>
                                    <p:set>
                                      <p:cBhvr>
                                        <p:cTn dur="1" fill="hold">
                                          <p:stCondLst>
                                            <p:cond delay="0"/>
                                          </p:stCondLst>
                                        </p:cTn>
                                        <p:tgtEl>
                                          <p:spTgt spid="17"/>
                                        </p:tgtEl>
                                        <p:attrNameLst>
                                          <p:attrName>style.visibility</p:attrName>
                                        </p:attrNameLst>
                                      </p:cBhvr>
                                      <p:to>
                                        <p:strVal val="visible"/>
                                      </p:to>
                                    </p:set>
                                    <p:animEffect filter="fade" transition="in">
                                      <p:cBhvr>
                                        <p:cTn dur="100"/>
                                        <p:tgtEl>
                                          <p:spTgt spid="17"/>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
                                        <p:tgtEl>
                                          <p:spTgt spid="18">
                                            <p:txEl>
                                              <p:pRg end="0" st="0"/>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
                                        <p:tgtEl>
                                          <p:spTgt spid="18">
                                            <p:txEl>
                                              <p:pRg end="1" st="1"/>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
                                        <p:tgtEl>
                                          <p:spTgt spid="18">
                                            <p:txEl>
                                              <p:pRg end="2" st="2"/>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
                                        <p:tgtEl>
                                          <p:spTgt spid="18">
                                            <p:txEl>
                                              <p:pRg end="3" st="3"/>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
                                        <p:tgtEl>
                                          <p:spTgt spid="18">
                                            <p:txEl>
                                              <p:pRg end="4" st="4"/>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
                                        <p:tgtEl>
                                          <p:spTgt spid="18">
                                            <p:txEl>
                                              <p:pRg end="5" st="5"/>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
                                        <p:tgtEl>
                                          <p:spTgt spid="18">
                                            <p:txEl>
                                              <p:pRg end="6" st="6"/>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
                                        <p:tgtEl>
                                          <p:spTgt spid="18">
                                            <p:txEl>
                                              <p:pRg end="7" st="7"/>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
                                        <p:tgtEl>
                                          <p:spTgt spid="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1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132" name="Shape 132"/>
        <p:cNvGrpSpPr/>
        <p:nvPr/>
      </p:nvGrpSpPr>
      <p:grpSpPr>
        <a:xfrm>
          <a:off x="0" y="0"/>
          <a:ext cx="0" cy="0"/>
          <a:chOff x="0" y="0"/>
          <a:chExt cx="0" cy="0"/>
        </a:xfrm>
      </p:grpSpPr>
      <p:sp>
        <p:nvSpPr>
          <p:cNvPr id="133" name="Google Shape;133;p12"/>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34" name="Google Shape;134;p12"/>
          <p:cNvGrpSpPr/>
          <p:nvPr/>
        </p:nvGrpSpPr>
        <p:grpSpPr>
          <a:xfrm>
            <a:off x="2779184" y="6550026"/>
            <a:ext cx="9412817" cy="49213"/>
            <a:chOff x="2083888" y="6550671"/>
            <a:chExt cx="7060112" cy="48665"/>
          </a:xfrm>
        </p:grpSpPr>
        <p:sp>
          <p:nvSpPr>
            <p:cNvPr id="135" name="Google Shape;135;p1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38" name="Google Shape;138;p12"/>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39" name="Google Shape;139;p12"/>
          <p:cNvGrpSpPr/>
          <p:nvPr/>
        </p:nvGrpSpPr>
        <p:grpSpPr>
          <a:xfrm>
            <a:off x="2844800" y="6553200"/>
            <a:ext cx="9347201" cy="46038"/>
            <a:chOff x="1905000" y="6553200"/>
            <a:chExt cx="7010400" cy="45719"/>
          </a:xfrm>
        </p:grpSpPr>
        <p:sp>
          <p:nvSpPr>
            <p:cNvPr id="140" name="Google Shape;140;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3" name="Google Shape;143;p12"/>
          <p:cNvGrpSpPr/>
          <p:nvPr/>
        </p:nvGrpSpPr>
        <p:grpSpPr>
          <a:xfrm>
            <a:off x="0" y="1295400"/>
            <a:ext cx="9347201" cy="46038"/>
            <a:chOff x="1905000" y="6553200"/>
            <a:chExt cx="7010400" cy="45719"/>
          </a:xfrm>
        </p:grpSpPr>
        <p:sp>
          <p:nvSpPr>
            <p:cNvPr id="144" name="Google Shape;144;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7" name="Google Shape;147;p12"/>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2"/>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149" name="Shape 149"/>
        <p:cNvGrpSpPr/>
        <p:nvPr/>
      </p:nvGrpSpPr>
      <p:grpSpPr>
        <a:xfrm>
          <a:off x="0" y="0"/>
          <a:ext cx="0" cy="0"/>
          <a:chOff x="0" y="0"/>
          <a:chExt cx="0" cy="0"/>
        </a:xfrm>
      </p:grpSpPr>
      <p:sp>
        <p:nvSpPr>
          <p:cNvPr id="150" name="Google Shape;150;p13"/>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51" name="Google Shape;151;p13"/>
          <p:cNvGrpSpPr/>
          <p:nvPr/>
        </p:nvGrpSpPr>
        <p:grpSpPr>
          <a:xfrm>
            <a:off x="2779184" y="6550026"/>
            <a:ext cx="9412817" cy="49213"/>
            <a:chOff x="2083888" y="6550671"/>
            <a:chExt cx="7060112" cy="48665"/>
          </a:xfrm>
        </p:grpSpPr>
        <p:sp>
          <p:nvSpPr>
            <p:cNvPr id="152" name="Google Shape;152;p1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1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1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55" name="Google Shape;155;p13"/>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56" name="Google Shape;156;p13"/>
          <p:cNvGrpSpPr/>
          <p:nvPr/>
        </p:nvGrpSpPr>
        <p:grpSpPr>
          <a:xfrm>
            <a:off x="2844800" y="6553200"/>
            <a:ext cx="9347201" cy="46038"/>
            <a:chOff x="1905000" y="6553200"/>
            <a:chExt cx="7010400" cy="45719"/>
          </a:xfrm>
        </p:grpSpPr>
        <p:sp>
          <p:nvSpPr>
            <p:cNvPr id="157" name="Google Shape;157;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60" name="Google Shape;160;p13"/>
          <p:cNvGrpSpPr/>
          <p:nvPr/>
        </p:nvGrpSpPr>
        <p:grpSpPr>
          <a:xfrm>
            <a:off x="0" y="1295400"/>
            <a:ext cx="9347201" cy="46038"/>
            <a:chOff x="1905000" y="6553200"/>
            <a:chExt cx="7010400" cy="45719"/>
          </a:xfrm>
        </p:grpSpPr>
        <p:sp>
          <p:nvSpPr>
            <p:cNvPr id="161" name="Google Shape;161;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4" name="Google Shape;164;p13"/>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3"/>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166" name="Shape 166"/>
        <p:cNvGrpSpPr/>
        <p:nvPr/>
      </p:nvGrpSpPr>
      <p:grpSpPr>
        <a:xfrm>
          <a:off x="0" y="0"/>
          <a:ext cx="0" cy="0"/>
          <a:chOff x="0" y="0"/>
          <a:chExt cx="0" cy="0"/>
        </a:xfrm>
      </p:grpSpPr>
      <p:sp>
        <p:nvSpPr>
          <p:cNvPr id="167" name="Google Shape;167;p14"/>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68" name="Google Shape;168;p14"/>
          <p:cNvGrpSpPr/>
          <p:nvPr/>
        </p:nvGrpSpPr>
        <p:grpSpPr>
          <a:xfrm>
            <a:off x="2779184" y="6550026"/>
            <a:ext cx="9412817" cy="49213"/>
            <a:chOff x="2083888" y="6550671"/>
            <a:chExt cx="7060112" cy="48665"/>
          </a:xfrm>
        </p:grpSpPr>
        <p:sp>
          <p:nvSpPr>
            <p:cNvPr id="169" name="Google Shape;169;p1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1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1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72" name="Google Shape;172;p14"/>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73" name="Google Shape;173;p14"/>
          <p:cNvGrpSpPr/>
          <p:nvPr/>
        </p:nvGrpSpPr>
        <p:grpSpPr>
          <a:xfrm>
            <a:off x="2844800" y="6553200"/>
            <a:ext cx="9347201" cy="46038"/>
            <a:chOff x="1905000" y="6553200"/>
            <a:chExt cx="7010400" cy="45719"/>
          </a:xfrm>
        </p:grpSpPr>
        <p:sp>
          <p:nvSpPr>
            <p:cNvPr id="174" name="Google Shape;174;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77" name="Google Shape;177;p14"/>
          <p:cNvGrpSpPr/>
          <p:nvPr/>
        </p:nvGrpSpPr>
        <p:grpSpPr>
          <a:xfrm>
            <a:off x="0" y="1295400"/>
            <a:ext cx="9347201" cy="46038"/>
            <a:chOff x="1905000" y="6553200"/>
            <a:chExt cx="7010400" cy="45719"/>
          </a:xfrm>
        </p:grpSpPr>
        <p:sp>
          <p:nvSpPr>
            <p:cNvPr id="178" name="Google Shape;178;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1" name="Google Shape;181;p14"/>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183" name="Shape 183"/>
        <p:cNvGrpSpPr/>
        <p:nvPr/>
      </p:nvGrpSpPr>
      <p:grpSpPr>
        <a:xfrm>
          <a:off x="0" y="0"/>
          <a:ext cx="0" cy="0"/>
          <a:chOff x="0" y="0"/>
          <a:chExt cx="0" cy="0"/>
        </a:xfrm>
      </p:grpSpPr>
      <p:pic>
        <p:nvPicPr>
          <p:cNvPr descr="\\Server\D\jyoti\FI023_BITS_v1\styleguide img\IMG_5627_b.jpg" id="184" name="Google Shape;184;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5" name="Google Shape;185;p15"/>
          <p:cNvSpPr/>
          <p:nvPr/>
        </p:nvSpPr>
        <p:spPr>
          <a:xfrm>
            <a:off x="0" y="4281488"/>
            <a:ext cx="12192000" cy="2576512"/>
          </a:xfrm>
          <a:prstGeom prst="rect">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6" name="Google Shape;186;p15"/>
          <p:cNvSpPr/>
          <p:nvPr/>
        </p:nvSpPr>
        <p:spPr>
          <a:xfrm>
            <a:off x="3871787" y="6784757"/>
            <a:ext cx="38608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 name="Google Shape;187;p15"/>
          <p:cNvSpPr/>
          <p:nvPr/>
        </p:nvSpPr>
        <p:spPr>
          <a:xfrm>
            <a:off x="10987" y="6784757"/>
            <a:ext cx="38608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15"/>
          <p:cNvSpPr/>
          <p:nvPr/>
        </p:nvSpPr>
        <p:spPr>
          <a:xfrm>
            <a:off x="7732587" y="6784757"/>
            <a:ext cx="38608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9" name="Google Shape;189;p15"/>
          <p:cNvGrpSpPr/>
          <p:nvPr/>
        </p:nvGrpSpPr>
        <p:grpSpPr>
          <a:xfrm>
            <a:off x="9144000" y="734076"/>
            <a:ext cx="2946400" cy="732977"/>
            <a:chOff x="76200" y="2209800"/>
            <a:chExt cx="2209800" cy="732979"/>
          </a:xfrm>
        </p:grpSpPr>
        <p:sp>
          <p:nvSpPr>
            <p:cNvPr id="190" name="Google Shape;190;p15"/>
            <p:cNvSpPr txBox="1"/>
            <p:nvPr/>
          </p:nvSpPr>
          <p:spPr>
            <a:xfrm>
              <a:off x="76200" y="2209800"/>
              <a:ext cx="2209800" cy="553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000" u="none" cap="none" strike="noStrike">
                  <a:solidFill>
                    <a:srgbClr val="FFFFFF"/>
                  </a:solidFill>
                  <a:latin typeface="Arial"/>
                  <a:ea typeface="Arial"/>
                  <a:cs typeface="Arial"/>
                  <a:sym typeface="Arial"/>
                </a:rPr>
                <a:t>BITS</a:t>
              </a:r>
              <a:r>
                <a:rPr b="0" i="0" lang="en-US" sz="3000" u="none" cap="none" strike="noStrike">
                  <a:solidFill>
                    <a:srgbClr val="FFFFFF"/>
                  </a:solidFill>
                  <a:latin typeface="Arial"/>
                  <a:ea typeface="Arial"/>
                  <a:cs typeface="Arial"/>
                  <a:sym typeface="Arial"/>
                </a:rPr>
                <a:t> Pilani</a:t>
              </a:r>
              <a:endParaRPr/>
            </a:p>
          </p:txBody>
        </p:sp>
        <p:sp>
          <p:nvSpPr>
            <p:cNvPr id="191" name="Google Shape;191;p15"/>
            <p:cNvSpPr txBox="1"/>
            <p:nvPr/>
          </p:nvSpPr>
          <p:spPr>
            <a:xfrm>
              <a:off x="235580" y="2711946"/>
              <a:ext cx="1905000" cy="2308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900" u="none" cap="none" strike="noStrike">
                  <a:solidFill>
                    <a:srgbClr val="FFFFFF"/>
                  </a:solidFill>
                  <a:latin typeface="Arial"/>
                  <a:ea typeface="Arial"/>
                  <a:cs typeface="Arial"/>
                  <a:sym typeface="Arial"/>
                </a:rPr>
                <a:t>Pilani | Dubai | Goa | Hyderabad</a:t>
              </a:r>
              <a:endParaRPr/>
            </a:p>
          </p:txBody>
        </p:sp>
      </p:grpSp>
      <p:sp>
        <p:nvSpPr>
          <p:cNvPr id="192" name="Google Shape;192;p15"/>
          <p:cNvSpPr txBox="1"/>
          <p:nvPr>
            <p:ph idx="1" type="body"/>
          </p:nvPr>
        </p:nvSpPr>
        <p:spPr>
          <a:xfrm>
            <a:off x="406400" y="4648200"/>
            <a:ext cx="112776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0"/>
              </a:spcBef>
              <a:spcAft>
                <a:spcPts val="0"/>
              </a:spcAft>
              <a:buClr>
                <a:schemeClr val="dk1"/>
              </a:buClr>
              <a:buSzPts val="3600"/>
              <a:buNone/>
              <a:defRPr b="1" sz="3600">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193" name="Shape 193"/>
        <p:cNvGrpSpPr/>
        <p:nvPr/>
      </p:nvGrpSpPr>
      <p:grpSpPr>
        <a:xfrm>
          <a:off x="0" y="0"/>
          <a:ext cx="0" cy="0"/>
          <a:chOff x="0" y="0"/>
          <a:chExt cx="0" cy="0"/>
        </a:xfrm>
      </p:grpSpPr>
      <p:pic>
        <p:nvPicPr>
          <p:cNvPr id="194" name="Google Shape;194;p16"/>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195" name="Google Shape;195;p16"/>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196" name="Google Shape;196;p16"/>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197" name="Google Shape;197;p16"/>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6"/>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6"/>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2" name="Google Shape;202;p17"/>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03" name="Google Shape;203;p17"/>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04" name="Google Shape;204;p17"/>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7"/>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7"/>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207" name="Shape 207"/>
        <p:cNvGrpSpPr/>
        <p:nvPr/>
      </p:nvGrpSpPr>
      <p:grpSpPr>
        <a:xfrm>
          <a:off x="0" y="0"/>
          <a:ext cx="0" cy="0"/>
          <a:chOff x="0" y="0"/>
          <a:chExt cx="0" cy="0"/>
        </a:xfrm>
      </p:grpSpPr>
      <p:pic>
        <p:nvPicPr>
          <p:cNvPr id="208" name="Google Shape;208;p18"/>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9" name="Google Shape;209;p18"/>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0" name="Google Shape;210;p18"/>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1" name="Google Shape;211;p18"/>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8"/>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18"/>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214" name="Shape 214"/>
        <p:cNvGrpSpPr/>
        <p:nvPr/>
      </p:nvGrpSpPr>
      <p:grpSpPr>
        <a:xfrm>
          <a:off x="0" y="0"/>
          <a:ext cx="0" cy="0"/>
          <a:chOff x="0" y="0"/>
          <a:chExt cx="0" cy="0"/>
        </a:xfrm>
      </p:grpSpPr>
      <p:pic>
        <p:nvPicPr>
          <p:cNvPr id="215" name="Google Shape;215;p19"/>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16" name="Google Shape;216;p19"/>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7" name="Google Shape;217;p19"/>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8" name="Google Shape;218;p19"/>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19"/>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19"/>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221" name="Shape 221"/>
        <p:cNvGrpSpPr/>
        <p:nvPr/>
      </p:nvGrpSpPr>
      <p:grpSpPr>
        <a:xfrm>
          <a:off x="0" y="0"/>
          <a:ext cx="0" cy="0"/>
          <a:chOff x="0" y="0"/>
          <a:chExt cx="0" cy="0"/>
        </a:xfrm>
      </p:grpSpPr>
      <p:pic>
        <p:nvPicPr>
          <p:cNvPr id="222" name="Google Shape;222;p20"/>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23" name="Google Shape;223;p20"/>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24" name="Google Shape;224;p20"/>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25" name="Google Shape;225;p20"/>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0"/>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0"/>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6" name="Google Shape;26;p3"/>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8" name="Shape 228"/>
        <p:cNvGrpSpPr/>
        <p:nvPr/>
      </p:nvGrpSpPr>
      <p:grpSpPr>
        <a:xfrm>
          <a:off x="0" y="0"/>
          <a:ext cx="0" cy="0"/>
          <a:chOff x="0" y="0"/>
          <a:chExt cx="0" cy="0"/>
        </a:xfrm>
      </p:grpSpPr>
      <p:sp>
        <p:nvSpPr>
          <p:cNvPr id="229" name="Google Shape;22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1" name="Google Shape;231;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34" name="Shape 234"/>
        <p:cNvGrpSpPr/>
        <p:nvPr/>
      </p:nvGrpSpPr>
      <p:grpSpPr>
        <a:xfrm>
          <a:off x="0" y="0"/>
          <a:ext cx="0" cy="0"/>
          <a:chOff x="0" y="0"/>
          <a:chExt cx="0" cy="0"/>
        </a:xfrm>
      </p:grpSpPr>
      <p:sp>
        <p:nvSpPr>
          <p:cNvPr id="235" name="Google Shape;235;p2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2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22"/>
          <p:cNvSpPr txBox="1"/>
          <p:nvPr>
            <p:ph idx="12" type="sldNum"/>
          </p:nvPr>
        </p:nvSpPr>
        <p:spPr>
          <a:xfrm>
            <a:off x="8778240" y="6377940"/>
            <a:ext cx="2804100" cy="2154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238" name="Shape 238"/>
        <p:cNvGrpSpPr/>
        <p:nvPr/>
      </p:nvGrpSpPr>
      <p:grpSpPr>
        <a:xfrm>
          <a:off x="0" y="0"/>
          <a:ext cx="0" cy="0"/>
          <a:chOff x="0" y="0"/>
          <a:chExt cx="0" cy="0"/>
        </a:xfrm>
      </p:grpSpPr>
      <p:pic>
        <p:nvPicPr>
          <p:cNvPr descr="Rules_Single_B.png" id="239" name="Google Shape;239;p23"/>
          <p:cNvPicPr preferRelativeResize="0"/>
          <p:nvPr/>
        </p:nvPicPr>
        <p:blipFill rotWithShape="1">
          <a:blip r:embed="rId2">
            <a:alphaModFix/>
          </a:blip>
          <a:srcRect b="0" l="-4004" r="10010" t="0"/>
          <a:stretch/>
        </p:blipFill>
        <p:spPr>
          <a:xfrm>
            <a:off x="287867" y="947738"/>
            <a:ext cx="11449053" cy="44450"/>
          </a:xfrm>
          <a:prstGeom prst="rect">
            <a:avLst/>
          </a:prstGeom>
          <a:noFill/>
          <a:ln>
            <a:noFill/>
          </a:ln>
        </p:spPr>
      </p:pic>
      <p:pic>
        <p:nvPicPr>
          <p:cNvPr id="240" name="Google Shape;240;p23"/>
          <p:cNvPicPr preferRelativeResize="0"/>
          <p:nvPr/>
        </p:nvPicPr>
        <p:blipFill rotWithShape="1">
          <a:blip r:embed="rId3">
            <a:alphaModFix/>
          </a:blip>
          <a:srcRect b="12462" l="4668" r="6576" t="13753"/>
          <a:stretch/>
        </p:blipFill>
        <p:spPr>
          <a:xfrm>
            <a:off x="105833" y="222250"/>
            <a:ext cx="838200" cy="696913"/>
          </a:xfrm>
          <a:prstGeom prst="rect">
            <a:avLst/>
          </a:prstGeom>
          <a:noFill/>
          <a:ln>
            <a:noFill/>
          </a:ln>
        </p:spPr>
      </p:pic>
      <p:pic>
        <p:nvPicPr>
          <p:cNvPr descr="Rules_Single_A.png" id="241" name="Google Shape;241;p23"/>
          <p:cNvPicPr preferRelativeResize="0"/>
          <p:nvPr/>
        </p:nvPicPr>
        <p:blipFill rotWithShape="1">
          <a:blip r:embed="rId4">
            <a:alphaModFix/>
          </a:blip>
          <a:srcRect b="0" l="25533" r="-57146" t="0"/>
          <a:stretch/>
        </p:blipFill>
        <p:spPr>
          <a:xfrm>
            <a:off x="2129367" y="6488113"/>
            <a:ext cx="15231530" cy="90487"/>
          </a:xfrm>
          <a:prstGeom prst="rect">
            <a:avLst/>
          </a:prstGeom>
          <a:noFill/>
          <a:ln>
            <a:noFill/>
          </a:ln>
        </p:spPr>
      </p:pic>
      <p:pic>
        <p:nvPicPr>
          <p:cNvPr id="242" name="Google Shape;242;p23"/>
          <p:cNvPicPr preferRelativeResize="0"/>
          <p:nvPr/>
        </p:nvPicPr>
        <p:blipFill rotWithShape="1">
          <a:blip r:embed="rId5">
            <a:alphaModFix/>
          </a:blip>
          <a:srcRect b="0" l="0" r="0" t="0"/>
          <a:stretch/>
        </p:blipFill>
        <p:spPr>
          <a:xfrm>
            <a:off x="63500" y="6324600"/>
            <a:ext cx="1438275" cy="442913"/>
          </a:xfrm>
          <a:prstGeom prst="rect">
            <a:avLst/>
          </a:prstGeom>
          <a:noFill/>
          <a:ln>
            <a:noFill/>
          </a:ln>
        </p:spPr>
      </p:pic>
      <p:sp>
        <p:nvSpPr>
          <p:cNvPr id="243" name="Google Shape;243;p23"/>
          <p:cNvSpPr txBox="1"/>
          <p:nvPr>
            <p:ph idx="1" type="body"/>
          </p:nvPr>
        </p:nvSpPr>
        <p:spPr>
          <a:xfrm>
            <a:off x="486833" y="1538288"/>
            <a:ext cx="11220300" cy="1446600"/>
          </a:xfrm>
          <a:prstGeom prst="rect">
            <a:avLst/>
          </a:prstGeom>
          <a:noFill/>
          <a:ln>
            <a:noFill/>
          </a:ln>
        </p:spPr>
        <p:txBody>
          <a:bodyPr anchorCtr="0" anchor="t" bIns="0" lIns="0" spcFirstLastPara="1" rIns="0" wrap="square" tIns="0">
            <a:spAutoFit/>
          </a:bodyPr>
          <a:lstStyle>
            <a:lvl1pPr indent="-355600" lvl="0" marL="457200" rtl="0" algn="l">
              <a:lnSpc>
                <a:spcPct val="95000"/>
              </a:lnSpc>
              <a:spcBef>
                <a:spcPts val="1200"/>
              </a:spcBef>
              <a:spcAft>
                <a:spcPts val="0"/>
              </a:spcAft>
              <a:buSzPts val="2000"/>
              <a:buChar char="•"/>
              <a:defRPr/>
            </a:lvl1pPr>
            <a:lvl2pPr indent="-342900" lvl="1" marL="914400" rtl="0" algn="l">
              <a:lnSpc>
                <a:spcPct val="95000"/>
              </a:lnSpc>
              <a:spcBef>
                <a:spcPts val="600"/>
              </a:spcBef>
              <a:spcAft>
                <a:spcPts val="0"/>
              </a:spcAft>
              <a:buSzPts val="1800"/>
              <a:buChar char="•"/>
              <a:defRPr/>
            </a:lvl2pPr>
            <a:lvl3pPr indent="-342900" lvl="2" marL="1371600" rtl="0" algn="l">
              <a:lnSpc>
                <a:spcPct val="95000"/>
              </a:lnSpc>
              <a:spcBef>
                <a:spcPts val="360"/>
              </a:spcBef>
              <a:spcAft>
                <a:spcPts val="0"/>
              </a:spcAft>
              <a:buSzPts val="1800"/>
              <a:buChar char="•"/>
              <a:defRPr sz="1800"/>
            </a:lvl3pPr>
            <a:lvl4pPr indent="-342900" lvl="3" marL="1828800" rtl="0" algn="l">
              <a:lnSpc>
                <a:spcPct val="95000"/>
              </a:lnSpc>
              <a:spcBef>
                <a:spcPts val="360"/>
              </a:spcBef>
              <a:spcAft>
                <a:spcPts val="0"/>
              </a:spcAft>
              <a:buClr>
                <a:srgbClr val="404040"/>
              </a:buClr>
              <a:buSzPts val="1800"/>
              <a:buChar char="•"/>
              <a:defRPr/>
            </a:lvl4pPr>
            <a:lvl5pPr indent="-342900" lvl="4" marL="2286000" rtl="0" algn="l">
              <a:lnSpc>
                <a:spcPct val="95000"/>
              </a:lnSpc>
              <a:spcBef>
                <a:spcPts val="360"/>
              </a:spcBef>
              <a:spcAft>
                <a:spcPts val="0"/>
              </a:spcAft>
              <a:buClr>
                <a:srgbClr val="404040"/>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 name="Google Shape;244;p23"/>
          <p:cNvSpPr txBox="1"/>
          <p:nvPr>
            <p:ph type="title"/>
          </p:nvPr>
        </p:nvSpPr>
        <p:spPr>
          <a:xfrm>
            <a:off x="1016000" y="318927"/>
            <a:ext cx="10701900" cy="471000"/>
          </a:xfrm>
          <a:prstGeom prst="rect">
            <a:avLst/>
          </a:prstGeom>
          <a:noFill/>
          <a:ln>
            <a:noFill/>
          </a:ln>
        </p:spPr>
        <p:txBody>
          <a:bodyPr anchorCtr="0" anchor="ctr" bIns="0" lIns="0" spcFirstLastPara="1" rIns="0" wrap="square" tIns="0">
            <a:spAutoFit/>
          </a:bodyPr>
          <a:lstStyle>
            <a:lvl1pPr lvl="0" rtl="0" algn="l">
              <a:lnSpc>
                <a:spcPct val="85000"/>
              </a:lnSpc>
              <a:spcBef>
                <a:spcPts val="0"/>
              </a:spcBef>
              <a:spcAft>
                <a:spcPts val="0"/>
              </a:spcAft>
              <a:buSzPts val="4400"/>
              <a:buNone/>
              <a:defRPr sz="3600"/>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245" name="Google Shape;245;p23"/>
          <p:cNvSpPr txBox="1"/>
          <p:nvPr>
            <p:ph idx="11" type="ftr"/>
          </p:nvPr>
        </p:nvSpPr>
        <p:spPr>
          <a:xfrm>
            <a:off x="2129367" y="6578600"/>
            <a:ext cx="9042300" cy="24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6" name="Shape 246"/>
        <p:cNvGrpSpPr/>
        <p:nvPr/>
      </p:nvGrpSpPr>
      <p:grpSpPr>
        <a:xfrm>
          <a:off x="0" y="0"/>
          <a:ext cx="0" cy="0"/>
          <a:chOff x="0" y="0"/>
          <a:chExt cx="0" cy="0"/>
        </a:xfrm>
      </p:grpSpPr>
      <p:pic>
        <p:nvPicPr>
          <p:cNvPr descr="Title_Slide.png" id="247" name="Google Shape;247;p24"/>
          <p:cNvPicPr preferRelativeResize="0"/>
          <p:nvPr/>
        </p:nvPicPr>
        <p:blipFill rotWithShape="1">
          <a:blip r:embed="rId2">
            <a:alphaModFix/>
          </a:blip>
          <a:srcRect b="0" l="0" r="0" t="0"/>
          <a:stretch/>
        </p:blipFill>
        <p:spPr>
          <a:xfrm>
            <a:off x="370417" y="254000"/>
            <a:ext cx="11618384" cy="6526212"/>
          </a:xfrm>
          <a:prstGeom prst="rect">
            <a:avLst/>
          </a:prstGeom>
          <a:noFill/>
          <a:ln>
            <a:noFill/>
          </a:ln>
        </p:spPr>
      </p:pic>
      <p:sp>
        <p:nvSpPr>
          <p:cNvPr id="248" name="Google Shape;248;p24"/>
          <p:cNvSpPr/>
          <p:nvPr/>
        </p:nvSpPr>
        <p:spPr>
          <a:xfrm>
            <a:off x="4643967" y="223838"/>
            <a:ext cx="2834400" cy="9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descr="Rules_Single_A.png" id="249" name="Google Shape;249;p24"/>
          <p:cNvPicPr preferRelativeResize="0"/>
          <p:nvPr/>
        </p:nvPicPr>
        <p:blipFill rotWithShape="1">
          <a:blip r:embed="rId3">
            <a:alphaModFix/>
          </a:blip>
          <a:srcRect b="0" l="25533" r="-57146" t="0"/>
          <a:stretch/>
        </p:blipFill>
        <p:spPr>
          <a:xfrm>
            <a:off x="2169584" y="481013"/>
            <a:ext cx="13379454" cy="100012"/>
          </a:xfrm>
          <a:prstGeom prst="rect">
            <a:avLst/>
          </a:prstGeom>
          <a:noFill/>
          <a:ln>
            <a:noFill/>
          </a:ln>
        </p:spPr>
      </p:pic>
      <p:sp>
        <p:nvSpPr>
          <p:cNvPr id="250" name="Google Shape;250;p24"/>
          <p:cNvSpPr/>
          <p:nvPr/>
        </p:nvSpPr>
        <p:spPr>
          <a:xfrm>
            <a:off x="9082617" y="4884738"/>
            <a:ext cx="2771988" cy="1928534"/>
          </a:xfrm>
          <a:custGeom>
            <a:rect b="b" l="l" r="r" t="t"/>
            <a:pathLst>
              <a:path extrusionOk="0" h="1444595" w="2080291">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descr="Audio.png" id="251" name="Google Shape;251;p24"/>
          <p:cNvPicPr preferRelativeResize="0"/>
          <p:nvPr/>
        </p:nvPicPr>
        <p:blipFill rotWithShape="1">
          <a:blip r:embed="rId4">
            <a:alphaModFix/>
          </a:blip>
          <a:srcRect b="0" l="0" r="0" t="0"/>
          <a:stretch/>
        </p:blipFill>
        <p:spPr>
          <a:xfrm>
            <a:off x="9154584" y="5389563"/>
            <a:ext cx="1314449" cy="1041400"/>
          </a:xfrm>
          <a:prstGeom prst="rect">
            <a:avLst/>
          </a:prstGeom>
          <a:noFill/>
          <a:ln>
            <a:noFill/>
          </a:ln>
        </p:spPr>
      </p:pic>
      <p:pic>
        <p:nvPicPr>
          <p:cNvPr id="252" name="Google Shape;252;p24"/>
          <p:cNvPicPr preferRelativeResize="0"/>
          <p:nvPr/>
        </p:nvPicPr>
        <p:blipFill rotWithShape="1">
          <a:blip r:embed="rId5">
            <a:alphaModFix/>
          </a:blip>
          <a:srcRect b="0" l="24477" r="23794" t="0"/>
          <a:stretch/>
        </p:blipFill>
        <p:spPr>
          <a:xfrm>
            <a:off x="11565467" y="5121275"/>
            <a:ext cx="368300" cy="711200"/>
          </a:xfrm>
          <a:prstGeom prst="rect">
            <a:avLst/>
          </a:prstGeom>
          <a:noFill/>
          <a:ln>
            <a:noFill/>
          </a:ln>
        </p:spPr>
      </p:pic>
      <p:pic>
        <p:nvPicPr>
          <p:cNvPr descr="Swirl_3.png" id="253" name="Google Shape;253;p24"/>
          <p:cNvPicPr preferRelativeResize="0"/>
          <p:nvPr/>
        </p:nvPicPr>
        <p:blipFill rotWithShape="1">
          <a:blip r:embed="rId6">
            <a:alphaModFix/>
          </a:blip>
          <a:srcRect b="0" l="0" r="0" t="0"/>
          <a:stretch/>
        </p:blipFill>
        <p:spPr>
          <a:xfrm rot="9953708">
            <a:off x="9926559" y="6387362"/>
            <a:ext cx="502866" cy="296753"/>
          </a:xfrm>
          <a:prstGeom prst="rect">
            <a:avLst/>
          </a:prstGeom>
          <a:noFill/>
          <a:ln>
            <a:noFill/>
          </a:ln>
        </p:spPr>
      </p:pic>
      <p:pic>
        <p:nvPicPr>
          <p:cNvPr descr="Swirl_3.png" id="254" name="Google Shape;254;p24"/>
          <p:cNvPicPr preferRelativeResize="0"/>
          <p:nvPr/>
        </p:nvPicPr>
        <p:blipFill rotWithShape="1">
          <a:blip r:embed="rId7">
            <a:alphaModFix/>
          </a:blip>
          <a:srcRect b="0" l="0" r="0" t="0"/>
          <a:stretch/>
        </p:blipFill>
        <p:spPr>
          <a:xfrm rot="-3063516">
            <a:off x="10614274" y="5419018"/>
            <a:ext cx="649321" cy="306212"/>
          </a:xfrm>
          <a:prstGeom prst="rect">
            <a:avLst/>
          </a:prstGeom>
          <a:noFill/>
          <a:ln>
            <a:noFill/>
          </a:ln>
        </p:spPr>
      </p:pic>
      <p:pic>
        <p:nvPicPr>
          <p:cNvPr id="255" name="Google Shape;255;p24"/>
          <p:cNvPicPr preferRelativeResize="0"/>
          <p:nvPr/>
        </p:nvPicPr>
        <p:blipFill rotWithShape="1">
          <a:blip r:embed="rId8">
            <a:alphaModFix/>
          </a:blip>
          <a:srcRect b="12462" l="4668" r="6576" t="13753"/>
          <a:stretch/>
        </p:blipFill>
        <p:spPr>
          <a:xfrm>
            <a:off x="10585451" y="5832475"/>
            <a:ext cx="897467" cy="744538"/>
          </a:xfrm>
          <a:prstGeom prst="rect">
            <a:avLst/>
          </a:prstGeom>
          <a:noFill/>
          <a:ln>
            <a:noFill/>
          </a:ln>
        </p:spPr>
      </p:pic>
      <p:pic>
        <p:nvPicPr>
          <p:cNvPr id="256" name="Google Shape;256;p24"/>
          <p:cNvPicPr preferRelativeResize="0"/>
          <p:nvPr/>
        </p:nvPicPr>
        <p:blipFill rotWithShape="1">
          <a:blip r:embed="rId9">
            <a:alphaModFix/>
          </a:blip>
          <a:srcRect b="0" l="0" r="0" t="0"/>
          <a:stretch/>
        </p:blipFill>
        <p:spPr>
          <a:xfrm>
            <a:off x="0" y="6415088"/>
            <a:ext cx="1150938" cy="354012"/>
          </a:xfrm>
          <a:prstGeom prst="rect">
            <a:avLst/>
          </a:prstGeom>
          <a:noFill/>
          <a:ln>
            <a:noFill/>
          </a:ln>
        </p:spPr>
      </p:pic>
      <p:sp>
        <p:nvSpPr>
          <p:cNvPr id="257" name="Google Shape;257;p24"/>
          <p:cNvSpPr txBox="1"/>
          <p:nvPr>
            <p:ph type="ctrTitle"/>
          </p:nvPr>
        </p:nvSpPr>
        <p:spPr>
          <a:xfrm>
            <a:off x="931333" y="2618826"/>
            <a:ext cx="10329300" cy="471000"/>
          </a:xfrm>
          <a:prstGeom prst="rect">
            <a:avLst/>
          </a:prstGeom>
          <a:noFill/>
          <a:ln>
            <a:noFill/>
          </a:ln>
        </p:spPr>
        <p:txBody>
          <a:bodyPr anchorCtr="0" anchor="b" bIns="0" lIns="0" spcFirstLastPara="1" rIns="0" wrap="square" tIns="0">
            <a:spAutoFit/>
          </a:bodyPr>
          <a:lstStyle>
            <a:lvl1pPr lvl="0" rtl="0" algn="ctr">
              <a:lnSpc>
                <a:spcPct val="85000"/>
              </a:lnSpc>
              <a:spcBef>
                <a:spcPts val="0"/>
              </a:spcBef>
              <a:spcAft>
                <a:spcPts val="0"/>
              </a:spcAft>
              <a:buSzPts val="4400"/>
              <a:buNone/>
              <a:defRPr sz="3600">
                <a:solidFill>
                  <a:schemeClr val="accent2"/>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258" name="Google Shape;258;p24"/>
          <p:cNvSpPr txBox="1"/>
          <p:nvPr>
            <p:ph idx="1" type="subTitle"/>
          </p:nvPr>
        </p:nvSpPr>
        <p:spPr>
          <a:xfrm>
            <a:off x="931333" y="3352800"/>
            <a:ext cx="10329300" cy="236100"/>
          </a:xfrm>
          <a:prstGeom prst="rect">
            <a:avLst/>
          </a:prstGeom>
          <a:noFill/>
          <a:ln>
            <a:noFill/>
          </a:ln>
        </p:spPr>
        <p:txBody>
          <a:bodyPr anchorCtr="0" anchor="t" bIns="0" lIns="0" spcFirstLastPara="1" rIns="0" wrap="square" tIns="0">
            <a:spAutoFit/>
          </a:bodyPr>
          <a:lstStyle>
            <a:lvl1pPr lvl="0" rtl="0" algn="ctr">
              <a:lnSpc>
                <a:spcPct val="95000"/>
              </a:lnSpc>
              <a:spcBef>
                <a:spcPts val="1200"/>
              </a:spcBef>
              <a:spcAft>
                <a:spcPts val="0"/>
              </a:spcAft>
              <a:buSzPts val="1600"/>
              <a:buNone/>
              <a:defRPr sz="1600">
                <a:solidFill>
                  <a:srgbClr val="888888"/>
                </a:solidFill>
              </a:defRPr>
            </a:lvl1pPr>
            <a:lvl2pPr lvl="1" rtl="0" algn="ctr">
              <a:lnSpc>
                <a:spcPct val="95000"/>
              </a:lnSpc>
              <a:spcBef>
                <a:spcPts val="600"/>
              </a:spcBef>
              <a:spcAft>
                <a:spcPts val="0"/>
              </a:spcAft>
              <a:buSzPts val="1800"/>
              <a:buNone/>
              <a:defRPr>
                <a:solidFill>
                  <a:srgbClr val="888888"/>
                </a:solidFill>
              </a:defRPr>
            </a:lvl2pPr>
            <a:lvl3pPr lvl="2" rtl="0" algn="ctr">
              <a:lnSpc>
                <a:spcPct val="95000"/>
              </a:lnSpc>
              <a:spcBef>
                <a:spcPts val="320"/>
              </a:spcBef>
              <a:spcAft>
                <a:spcPts val="0"/>
              </a:spcAft>
              <a:buSzPts val="1600"/>
              <a:buNone/>
              <a:defRPr>
                <a:solidFill>
                  <a:srgbClr val="888888"/>
                </a:solidFill>
              </a:defRPr>
            </a:lvl3pPr>
            <a:lvl4pPr lvl="3" rtl="0" algn="ctr">
              <a:lnSpc>
                <a:spcPct val="95000"/>
              </a:lnSpc>
              <a:spcBef>
                <a:spcPts val="280"/>
              </a:spcBef>
              <a:spcAft>
                <a:spcPts val="0"/>
              </a:spcAft>
              <a:buClr>
                <a:srgbClr val="888888"/>
              </a:buClr>
              <a:buSzPts val="1400"/>
              <a:buNone/>
              <a:defRPr>
                <a:solidFill>
                  <a:srgbClr val="888888"/>
                </a:solidFill>
              </a:defRPr>
            </a:lvl4pPr>
            <a:lvl5pPr lvl="4" rtl="0" algn="ctr">
              <a:lnSpc>
                <a:spcPct val="95000"/>
              </a:lnSpc>
              <a:spcBef>
                <a:spcPts val="280"/>
              </a:spcBef>
              <a:spcAft>
                <a:spcPts val="0"/>
              </a:spcAft>
              <a:buClr>
                <a:srgbClr val="888888"/>
              </a:buClr>
              <a:buSzPts val="14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259" name="Google Shape;259;p24"/>
          <p:cNvSpPr txBox="1"/>
          <p:nvPr>
            <p:ph idx="11" type="ftr"/>
          </p:nvPr>
        </p:nvSpPr>
        <p:spPr>
          <a:xfrm>
            <a:off x="1606551" y="6364288"/>
            <a:ext cx="8267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sp>
        <p:nvSpPr>
          <p:cNvPr id="31" name="Google Shape;31;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150860"/>
              </a:buClr>
              <a:buSzPts val="5400"/>
              <a:buFont typeface="Helvetica Neue"/>
              <a:buNone/>
              <a:defRPr b="1" sz="5400">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888888"/>
              </a:buClr>
              <a:buSzPts val="2400"/>
              <a:buNone/>
              <a:defRPr b="0" i="0" sz="24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33" name="Google Shape;33;p4"/>
          <p:cNvPicPr preferRelativeResize="0"/>
          <p:nvPr/>
        </p:nvPicPr>
        <p:blipFill rotWithShape="1">
          <a:blip r:embed="rId3">
            <a:alphaModFix/>
          </a:blip>
          <a:srcRect b="0" l="0" r="0" t="0"/>
          <a:stretch/>
        </p:blipFill>
        <p:spPr>
          <a:xfrm>
            <a:off x="0" y="6817420"/>
            <a:ext cx="12192000" cy="40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36" name="Google Shape;36;p5"/>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37" name="Google Shape;37;p5"/>
          <p:cNvPicPr preferRelativeResize="0"/>
          <p:nvPr/>
        </p:nvPicPr>
        <p:blipFill rotWithShape="1">
          <a:blip r:embed="rId4">
            <a:alphaModFix/>
          </a:blip>
          <a:srcRect b="0" l="0" r="0" t="0"/>
          <a:stretch/>
        </p:blipFill>
        <p:spPr>
          <a:xfrm>
            <a:off x="1743335" y="2482116"/>
            <a:ext cx="8848465" cy="2130566"/>
          </a:xfrm>
          <a:prstGeom prst="rect">
            <a:avLst/>
          </a:prstGeom>
          <a:noFill/>
          <a:ln>
            <a:noFill/>
          </a:ln>
        </p:spPr>
      </p:pic>
      <p:sp>
        <p:nvSpPr>
          <p:cNvPr id="38" name="Google Shape;38;p5"/>
          <p:cNvSpPr txBox="1"/>
          <p:nvPr/>
        </p:nvSpPr>
        <p:spPr>
          <a:xfrm>
            <a:off x="1831508" y="2575123"/>
            <a:ext cx="8666988" cy="193687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Helvetica Neue"/>
              <a:buNone/>
            </a:pPr>
            <a:r>
              <a:rPr b="1" i="0" lang="en-US" sz="3600" u="none" cap="none" strike="noStrike">
                <a:solidFill>
                  <a:schemeClr val="lt1"/>
                </a:solidFill>
                <a:latin typeface="Helvetica Neue"/>
                <a:ea typeface="Helvetica Neue"/>
                <a:cs typeface="Helvetica Neue"/>
                <a:sym typeface="Helvetica Neue"/>
              </a:rPr>
              <a:t>Click to edit Session title</a:t>
            </a:r>
            <a:endParaRPr b="1" i="0" sz="3600" u="none" cap="none" strike="noStrike">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p:tgtEl>
                                          <p:spTgt spid="37"/>
                                        </p:tgtEl>
                                        <p:attrNameLst>
                                          <p:attrName>ppt_w</p:attrName>
                                        </p:attrNameLst>
                                      </p:cBhvr>
                                      <p:tavLst>
                                        <p:tav fmla="" tm="0">
                                          <p:val>
                                            <p:strVal val="0"/>
                                          </p:val>
                                        </p:tav>
                                        <p:tav fmla="" tm="100000">
                                          <p:val>
                                            <p:strVal val="#ppt_w"/>
                                          </p:val>
                                        </p:tav>
                                      </p:tavLst>
                                    </p:anim>
                                    <p:anim calcmode="lin" valueType="num">
                                      <p:cBhvr additive="base">
                                        <p:cTn dur="500"/>
                                        <p:tgtEl>
                                          <p:spTgt spid="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ppt_w</p:attrName>
                                        </p:attrNameLst>
                                      </p:cBhvr>
                                      <p:tavLst>
                                        <p:tav fmla="" tm="0">
                                          <p:val>
                                            <p:strVal val="0"/>
                                          </p:val>
                                        </p:tav>
                                        <p:tav fmla="" tm="100000">
                                          <p:val>
                                            <p:strVal val="#ppt_w"/>
                                          </p:val>
                                        </p:tav>
                                      </p:tavLst>
                                    </p:anim>
                                    <p:anim calcmode="lin" valueType="num">
                                      <p:cBhvr additive="base">
                                        <p:cTn dur="500"/>
                                        <p:tgtEl>
                                          <p:spTgt spid="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9" name="Shape 39"/>
        <p:cNvGrpSpPr/>
        <p:nvPr/>
      </p:nvGrpSpPr>
      <p:grpSpPr>
        <a:xfrm>
          <a:off x="0" y="0"/>
          <a:ext cx="0" cy="0"/>
          <a:chOff x="0" y="0"/>
          <a:chExt cx="0" cy="0"/>
        </a:xfrm>
      </p:grpSpPr>
      <p:sp>
        <p:nvSpPr>
          <p:cNvPr id="40" name="Google Shape;40;p6"/>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Calibri"/>
                <a:ea typeface="Calibri"/>
                <a:cs typeface="Calibri"/>
                <a:sym typeface="Calibri"/>
              </a:rPr>
              <a:t>BITS </a:t>
            </a:r>
            <a:r>
              <a:rPr b="0" i="0" lang="en-US" sz="825" u="none" cap="none" strike="noStrike">
                <a:solidFill>
                  <a:srgbClr val="101141"/>
                </a:solidFill>
                <a:latin typeface="Calibri"/>
                <a:ea typeface="Calibri"/>
                <a:cs typeface="Calibri"/>
                <a:sym typeface="Calibri"/>
              </a:rPr>
              <a:t>Pilani, Pilani Campus</a:t>
            </a:r>
            <a:endParaRPr/>
          </a:p>
        </p:txBody>
      </p:sp>
      <p:grpSp>
        <p:nvGrpSpPr>
          <p:cNvPr id="41" name="Google Shape;41;p6"/>
          <p:cNvGrpSpPr/>
          <p:nvPr/>
        </p:nvGrpSpPr>
        <p:grpSpPr>
          <a:xfrm>
            <a:off x="2779184" y="6550027"/>
            <a:ext cx="9412817" cy="49213"/>
            <a:chOff x="2083888" y="6550671"/>
            <a:chExt cx="7060112" cy="48665"/>
          </a:xfrm>
        </p:grpSpPr>
        <p:sp>
          <p:nvSpPr>
            <p:cNvPr id="42" name="Google Shape;42;p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3" name="Google Shape;43;p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4" name="Google Shape;44;p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pic>
        <p:nvPicPr>
          <p:cNvPr descr="Picture 7.png" id="45" name="Google Shape;45;p6"/>
          <p:cNvPicPr preferRelativeResize="0"/>
          <p:nvPr/>
        </p:nvPicPr>
        <p:blipFill rotWithShape="1">
          <a:blip r:embed="rId2">
            <a:alphaModFix/>
          </a:blip>
          <a:srcRect b="0" l="0" r="0" t="0"/>
          <a:stretch/>
        </p:blipFill>
        <p:spPr>
          <a:xfrm>
            <a:off x="8839204" y="2"/>
            <a:ext cx="2925233" cy="692151"/>
          </a:xfrm>
          <a:prstGeom prst="rect">
            <a:avLst/>
          </a:prstGeom>
          <a:noFill/>
          <a:ln>
            <a:noFill/>
          </a:ln>
        </p:spPr>
      </p:pic>
      <p:grpSp>
        <p:nvGrpSpPr>
          <p:cNvPr id="46" name="Google Shape;46;p6"/>
          <p:cNvGrpSpPr/>
          <p:nvPr/>
        </p:nvGrpSpPr>
        <p:grpSpPr>
          <a:xfrm>
            <a:off x="2844800" y="6553202"/>
            <a:ext cx="9347201" cy="46039"/>
            <a:chOff x="1905000" y="6553200"/>
            <a:chExt cx="7010400" cy="45719"/>
          </a:xfrm>
        </p:grpSpPr>
        <p:sp>
          <p:nvSpPr>
            <p:cNvPr id="47" name="Google Shape;47;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8" name="Google Shape;48;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9" name="Google Shape;49;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grpSp>
        <p:nvGrpSpPr>
          <p:cNvPr id="50" name="Google Shape;50;p6"/>
          <p:cNvGrpSpPr/>
          <p:nvPr/>
        </p:nvGrpSpPr>
        <p:grpSpPr>
          <a:xfrm>
            <a:off x="0" y="1295402"/>
            <a:ext cx="9347201" cy="46039"/>
            <a:chOff x="1905000" y="6553200"/>
            <a:chExt cx="7010400" cy="45719"/>
          </a:xfrm>
        </p:grpSpPr>
        <p:sp>
          <p:nvSpPr>
            <p:cNvPr id="51" name="Google Shape;51;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2" name="Google Shape;52;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3" name="Google Shape;53;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54" name="Google Shape;54;p6"/>
          <p:cNvSpPr txBox="1"/>
          <p:nvPr>
            <p:ph idx="1" type="body"/>
          </p:nvPr>
        </p:nvSpPr>
        <p:spPr>
          <a:xfrm>
            <a:off x="406400" y="1600202"/>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000000"/>
                </a:solidFill>
                <a:latin typeface="Calibri"/>
                <a:ea typeface="Calibri"/>
                <a:cs typeface="Calibri"/>
                <a:sym typeface="Calibri"/>
              </a:defRPr>
            </a:lvl1pPr>
            <a:lvl2pPr indent="0" lvl="1" marL="0" marR="0" rtl="0" algn="l">
              <a:spcBef>
                <a:spcPts val="0"/>
              </a:spcBef>
              <a:buNone/>
              <a:defRPr b="0" i="0" sz="1800" u="none" cap="none" strike="noStrike">
                <a:solidFill>
                  <a:srgbClr val="000000"/>
                </a:solidFill>
                <a:latin typeface="Calibri"/>
                <a:ea typeface="Calibri"/>
                <a:cs typeface="Calibri"/>
                <a:sym typeface="Calibri"/>
              </a:defRPr>
            </a:lvl2pPr>
            <a:lvl3pPr indent="0" lvl="2" marL="0" marR="0" rtl="0" algn="l">
              <a:spcBef>
                <a:spcPts val="0"/>
              </a:spcBef>
              <a:buNone/>
              <a:defRPr b="0" i="0" sz="1800" u="none" cap="none" strike="noStrike">
                <a:solidFill>
                  <a:srgbClr val="000000"/>
                </a:solidFill>
                <a:latin typeface="Calibri"/>
                <a:ea typeface="Calibri"/>
                <a:cs typeface="Calibri"/>
                <a:sym typeface="Calibri"/>
              </a:defRPr>
            </a:lvl3pPr>
            <a:lvl4pPr indent="0" lvl="3" marL="0" marR="0" rtl="0" algn="l">
              <a:spcBef>
                <a:spcPts val="0"/>
              </a:spcBef>
              <a:buNone/>
              <a:defRPr b="0" i="0" sz="1800" u="none" cap="none" strike="noStrike">
                <a:solidFill>
                  <a:srgbClr val="000000"/>
                </a:solidFill>
                <a:latin typeface="Calibri"/>
                <a:ea typeface="Calibri"/>
                <a:cs typeface="Calibri"/>
                <a:sym typeface="Calibri"/>
              </a:defRPr>
            </a:lvl4pPr>
            <a:lvl5pPr indent="0" lvl="4" marL="0" marR="0" rtl="0" algn="l">
              <a:spcBef>
                <a:spcPts val="0"/>
              </a:spcBef>
              <a:buNone/>
              <a:defRPr b="0" i="0" sz="1800" u="none" cap="none" strike="noStrike">
                <a:solidFill>
                  <a:srgbClr val="000000"/>
                </a:solidFill>
                <a:latin typeface="Calibri"/>
                <a:ea typeface="Calibri"/>
                <a:cs typeface="Calibri"/>
                <a:sym typeface="Calibri"/>
              </a:defRPr>
            </a:lvl5pPr>
            <a:lvl6pPr indent="0" lvl="5" marL="0" marR="0" rtl="0" algn="l">
              <a:spcBef>
                <a:spcPts val="0"/>
              </a:spcBef>
              <a:buNone/>
              <a:defRPr b="0" i="0" sz="1800" u="none" cap="none" strike="noStrike">
                <a:solidFill>
                  <a:srgbClr val="000000"/>
                </a:solidFill>
                <a:latin typeface="Calibri"/>
                <a:ea typeface="Calibri"/>
                <a:cs typeface="Calibri"/>
                <a:sym typeface="Calibri"/>
              </a:defRPr>
            </a:lvl6pPr>
            <a:lvl7pPr indent="0" lvl="6" marL="0" marR="0" rtl="0" algn="l">
              <a:spcBef>
                <a:spcPts val="0"/>
              </a:spcBef>
              <a:buNone/>
              <a:defRPr b="0" i="0" sz="1800" u="none" cap="none" strike="noStrike">
                <a:solidFill>
                  <a:srgbClr val="000000"/>
                </a:solidFill>
                <a:latin typeface="Calibri"/>
                <a:ea typeface="Calibri"/>
                <a:cs typeface="Calibri"/>
                <a:sym typeface="Calibri"/>
              </a:defRPr>
            </a:lvl7pPr>
            <a:lvl8pPr indent="0" lvl="7" marL="0" marR="0" rtl="0" algn="l">
              <a:spcBef>
                <a:spcPts val="0"/>
              </a:spcBef>
              <a:buNone/>
              <a:defRPr b="0" i="0" sz="1800" u="none" cap="none" strike="noStrike">
                <a:solidFill>
                  <a:srgbClr val="000000"/>
                </a:solidFill>
                <a:latin typeface="Calibri"/>
                <a:ea typeface="Calibri"/>
                <a:cs typeface="Calibri"/>
                <a:sym typeface="Calibri"/>
              </a:defRPr>
            </a:lvl8pPr>
            <a:lvl9pPr indent="0" lvl="8" marL="0" marR="0" rtl="0" algn="l">
              <a:spcBef>
                <a:spcPts val="0"/>
              </a:spcBef>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60" name="Shape 60"/>
        <p:cNvGrpSpPr/>
        <p:nvPr/>
      </p:nvGrpSpPr>
      <p:grpSpPr>
        <a:xfrm>
          <a:off x="0" y="0"/>
          <a:ext cx="0" cy="0"/>
          <a:chOff x="0" y="0"/>
          <a:chExt cx="0" cy="0"/>
        </a:xfrm>
      </p:grpSpPr>
      <p:sp>
        <p:nvSpPr>
          <p:cNvPr id="61" name="Google Shape;61;p7"/>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grpSp>
        <p:nvGrpSpPr>
          <p:cNvPr id="62" name="Google Shape;62;p7"/>
          <p:cNvGrpSpPr/>
          <p:nvPr/>
        </p:nvGrpSpPr>
        <p:grpSpPr>
          <a:xfrm>
            <a:off x="2779184" y="6550028"/>
            <a:ext cx="9412817" cy="49213"/>
            <a:chOff x="2083888" y="6550671"/>
            <a:chExt cx="7060112" cy="48665"/>
          </a:xfrm>
        </p:grpSpPr>
        <p:sp>
          <p:nvSpPr>
            <p:cNvPr id="63" name="Google Shape;63;p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 name="Google Shape;65;p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66" name="Google Shape;66;p7"/>
          <p:cNvPicPr preferRelativeResize="0"/>
          <p:nvPr/>
        </p:nvPicPr>
        <p:blipFill rotWithShape="1">
          <a:blip r:embed="rId2">
            <a:alphaModFix/>
          </a:blip>
          <a:srcRect b="0" l="0" r="0" t="0"/>
          <a:stretch/>
        </p:blipFill>
        <p:spPr>
          <a:xfrm>
            <a:off x="8839202" y="0"/>
            <a:ext cx="2925233" cy="692150"/>
          </a:xfrm>
          <a:prstGeom prst="rect">
            <a:avLst/>
          </a:prstGeom>
          <a:noFill/>
          <a:ln>
            <a:noFill/>
          </a:ln>
        </p:spPr>
      </p:pic>
      <p:grpSp>
        <p:nvGrpSpPr>
          <p:cNvPr id="67" name="Google Shape;67;p7"/>
          <p:cNvGrpSpPr/>
          <p:nvPr/>
        </p:nvGrpSpPr>
        <p:grpSpPr>
          <a:xfrm>
            <a:off x="2844800" y="6553200"/>
            <a:ext cx="9347201" cy="46038"/>
            <a:chOff x="1905000" y="6553200"/>
            <a:chExt cx="7010400" cy="45719"/>
          </a:xfrm>
        </p:grpSpPr>
        <p:sp>
          <p:nvSpPr>
            <p:cNvPr id="68" name="Google Shape;68;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71" name="Google Shape;71;p7"/>
          <p:cNvGrpSpPr/>
          <p:nvPr/>
        </p:nvGrpSpPr>
        <p:grpSpPr>
          <a:xfrm>
            <a:off x="0" y="1295400"/>
            <a:ext cx="9347201" cy="46038"/>
            <a:chOff x="1905000" y="6553200"/>
            <a:chExt cx="7010400" cy="45719"/>
          </a:xfrm>
        </p:grpSpPr>
        <p:sp>
          <p:nvSpPr>
            <p:cNvPr id="72" name="Google Shape;72;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5" name="Google Shape;75;p7"/>
          <p:cNvSpPr txBox="1"/>
          <p:nvPr>
            <p:ph idx="1" type="body"/>
          </p:nvPr>
        </p:nvSpPr>
        <p:spPr>
          <a:xfrm>
            <a:off x="406400" y="1600203"/>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7"/>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77" name="Shape 77"/>
        <p:cNvGrpSpPr/>
        <p:nvPr/>
      </p:nvGrpSpPr>
      <p:grpSpPr>
        <a:xfrm>
          <a:off x="0" y="0"/>
          <a:ext cx="0" cy="0"/>
          <a:chOff x="0" y="0"/>
          <a:chExt cx="0" cy="0"/>
        </a:xfrm>
      </p:grpSpPr>
      <p:sp>
        <p:nvSpPr>
          <p:cNvPr id="78" name="Google Shape;78;p8"/>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9" name="Google Shape;79;p8"/>
          <p:cNvGrpSpPr/>
          <p:nvPr/>
        </p:nvGrpSpPr>
        <p:grpSpPr>
          <a:xfrm>
            <a:off x="2779184" y="6550026"/>
            <a:ext cx="9412817" cy="49213"/>
            <a:chOff x="2083888" y="6550671"/>
            <a:chExt cx="7060112" cy="48665"/>
          </a:xfrm>
        </p:grpSpPr>
        <p:sp>
          <p:nvSpPr>
            <p:cNvPr id="80" name="Google Shape;80;p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83" name="Google Shape;83;p8"/>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84" name="Google Shape;84;p8"/>
          <p:cNvGrpSpPr/>
          <p:nvPr/>
        </p:nvGrpSpPr>
        <p:grpSpPr>
          <a:xfrm>
            <a:off x="2844800" y="6553200"/>
            <a:ext cx="9347201" cy="46038"/>
            <a:chOff x="1905000" y="6553200"/>
            <a:chExt cx="7010400" cy="45719"/>
          </a:xfrm>
        </p:grpSpPr>
        <p:sp>
          <p:nvSpPr>
            <p:cNvPr id="85" name="Google Shape;85;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88" name="Google Shape;88;p8"/>
          <p:cNvGrpSpPr/>
          <p:nvPr/>
        </p:nvGrpSpPr>
        <p:grpSpPr>
          <a:xfrm>
            <a:off x="0" y="1295400"/>
            <a:ext cx="9347201" cy="46038"/>
            <a:chOff x="1905000" y="6553200"/>
            <a:chExt cx="7010400" cy="45719"/>
          </a:xfrm>
        </p:grpSpPr>
        <p:sp>
          <p:nvSpPr>
            <p:cNvPr id="89" name="Google Shape;89;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2" name="Google Shape;92;p8"/>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8"/>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94" name="Shape 94"/>
        <p:cNvGrpSpPr/>
        <p:nvPr/>
      </p:nvGrpSpPr>
      <p:grpSpPr>
        <a:xfrm>
          <a:off x="0" y="0"/>
          <a:ext cx="0" cy="0"/>
          <a:chOff x="0" y="0"/>
          <a:chExt cx="0" cy="0"/>
        </a:xfrm>
      </p:grpSpPr>
      <p:sp>
        <p:nvSpPr>
          <p:cNvPr id="95" name="Google Shape;95;p9"/>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96" name="Google Shape;96;p9"/>
          <p:cNvGrpSpPr/>
          <p:nvPr/>
        </p:nvGrpSpPr>
        <p:grpSpPr>
          <a:xfrm>
            <a:off x="2779184" y="6550026"/>
            <a:ext cx="9412817" cy="49213"/>
            <a:chOff x="2083888" y="6550671"/>
            <a:chExt cx="7060112" cy="48665"/>
          </a:xfrm>
        </p:grpSpPr>
        <p:sp>
          <p:nvSpPr>
            <p:cNvPr id="97" name="Google Shape;97;p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00" name="Google Shape;100;p9"/>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01" name="Google Shape;101;p9"/>
          <p:cNvGrpSpPr/>
          <p:nvPr/>
        </p:nvGrpSpPr>
        <p:grpSpPr>
          <a:xfrm>
            <a:off x="2844800" y="6553200"/>
            <a:ext cx="9347201" cy="46038"/>
            <a:chOff x="1905000" y="6553200"/>
            <a:chExt cx="7010400" cy="45719"/>
          </a:xfrm>
        </p:grpSpPr>
        <p:sp>
          <p:nvSpPr>
            <p:cNvPr id="102" name="Google Shape;102;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5" name="Google Shape;105;p9"/>
          <p:cNvGrpSpPr/>
          <p:nvPr/>
        </p:nvGrpSpPr>
        <p:grpSpPr>
          <a:xfrm>
            <a:off x="0" y="1295400"/>
            <a:ext cx="9347201" cy="46038"/>
            <a:chOff x="1905000" y="6553200"/>
            <a:chExt cx="7010400" cy="45719"/>
          </a:xfrm>
        </p:grpSpPr>
        <p:sp>
          <p:nvSpPr>
            <p:cNvPr id="106" name="Google Shape;106;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09" name="Google Shape;109;p9"/>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9"/>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111" name="Shape 111"/>
        <p:cNvGrpSpPr/>
        <p:nvPr/>
      </p:nvGrpSpPr>
      <p:grpSpPr>
        <a:xfrm>
          <a:off x="0" y="0"/>
          <a:ext cx="0" cy="0"/>
          <a:chOff x="0" y="0"/>
          <a:chExt cx="0" cy="0"/>
        </a:xfrm>
      </p:grpSpPr>
      <p:sp>
        <p:nvSpPr>
          <p:cNvPr id="112" name="Google Shape;112;p10"/>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13" name="Google Shape;113;p10"/>
          <p:cNvGrpSpPr/>
          <p:nvPr/>
        </p:nvGrpSpPr>
        <p:grpSpPr>
          <a:xfrm>
            <a:off x="2779184" y="6550026"/>
            <a:ext cx="9412817" cy="49213"/>
            <a:chOff x="2083888" y="6550671"/>
            <a:chExt cx="7060112" cy="48665"/>
          </a:xfrm>
        </p:grpSpPr>
        <p:sp>
          <p:nvSpPr>
            <p:cNvPr id="114" name="Google Shape;114;p1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1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1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17" name="Google Shape;117;p10"/>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18" name="Google Shape;118;p10"/>
          <p:cNvGrpSpPr/>
          <p:nvPr/>
        </p:nvGrpSpPr>
        <p:grpSpPr>
          <a:xfrm>
            <a:off x="2844800" y="6553200"/>
            <a:ext cx="9347201" cy="46038"/>
            <a:chOff x="1905000" y="6553200"/>
            <a:chExt cx="7010400" cy="45719"/>
          </a:xfrm>
        </p:grpSpPr>
        <p:sp>
          <p:nvSpPr>
            <p:cNvPr id="119" name="Google Shape;119;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2" name="Google Shape;122;p10"/>
          <p:cNvGrpSpPr/>
          <p:nvPr/>
        </p:nvGrpSpPr>
        <p:grpSpPr>
          <a:xfrm>
            <a:off x="0" y="1295400"/>
            <a:ext cx="9347201" cy="46038"/>
            <a:chOff x="1905000" y="6553200"/>
            <a:chExt cx="7010400" cy="45719"/>
          </a:xfrm>
        </p:grpSpPr>
        <p:sp>
          <p:nvSpPr>
            <p:cNvPr id="123" name="Google Shape;123;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6" name="Google Shape;126;p10"/>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0"/>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ctrTitle"/>
          </p:nvPr>
        </p:nvSpPr>
        <p:spPr>
          <a:xfrm>
            <a:off x="4572000" y="2549769"/>
            <a:ext cx="7330800" cy="942000"/>
          </a:xfrm>
          <a:prstGeom prst="rect">
            <a:avLst/>
          </a:prstGeom>
          <a:noFill/>
          <a:ln>
            <a:noFill/>
          </a:ln>
        </p:spPr>
        <p:txBody>
          <a:bodyPr anchorCtr="0" anchor="b" bIns="0" lIns="0" spcFirstLastPara="1" rIns="0" wrap="square" tIns="0">
            <a:spAutoFit/>
          </a:bodyPr>
          <a:lstStyle/>
          <a:p>
            <a:pPr indent="0" lvl="0" marL="0" rtl="0" algn="ctr">
              <a:lnSpc>
                <a:spcPct val="85000"/>
              </a:lnSpc>
              <a:spcBef>
                <a:spcPts val="0"/>
              </a:spcBef>
              <a:spcAft>
                <a:spcPts val="0"/>
              </a:spcAft>
              <a:buNone/>
            </a:pPr>
            <a:r>
              <a:rPr lang="en-US" sz="3600"/>
              <a:t>Cyber crime, Forensics and Incident Handling</a:t>
            </a:r>
            <a:endParaRPr b="1" sz="3600"/>
          </a:p>
        </p:txBody>
      </p:sp>
      <p:sp>
        <p:nvSpPr>
          <p:cNvPr id="266" name="Google Shape;266;p25"/>
          <p:cNvSpPr txBox="1"/>
          <p:nvPr>
            <p:ph idx="1" type="subTitle"/>
          </p:nvPr>
        </p:nvSpPr>
        <p:spPr>
          <a:xfrm>
            <a:off x="5908431" y="4452630"/>
            <a:ext cx="5994300" cy="7389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Clr>
                <a:schemeClr val="dk1"/>
              </a:buClr>
              <a:buSzPts val="3000"/>
              <a:buFont typeface="Arial"/>
              <a:buNone/>
            </a:pPr>
            <a:r>
              <a:rPr b="0" i="1" lang="en-US" sz="3000">
                <a:solidFill>
                  <a:schemeClr val="dk1"/>
                </a:solidFill>
                <a:latin typeface="Calibri"/>
                <a:ea typeface="Calibri"/>
                <a:cs typeface="Calibri"/>
                <a:sym typeface="Calibri"/>
              </a:rPr>
              <a:t>E-mail and Social Media Investigations</a:t>
            </a:r>
            <a:endParaRPr b="0" sz="1600">
              <a:solidFill>
                <a:srgbClr val="888888"/>
              </a:solidFill>
              <a:latin typeface="Calibri"/>
              <a:ea typeface="Calibri"/>
              <a:cs typeface="Calibri"/>
              <a:sym typeface="Calibri"/>
            </a:endParaRPr>
          </a:p>
          <a:p>
            <a:pPr indent="0" lvl="0" marL="0" rtl="0" algn="ctr">
              <a:lnSpc>
                <a:spcPct val="80000"/>
              </a:lnSpc>
              <a:spcBef>
                <a:spcPts val="0"/>
              </a:spcBef>
              <a:spcAft>
                <a:spcPts val="0"/>
              </a:spcAft>
              <a:buSzPts val="3000"/>
              <a:buNone/>
            </a:pPr>
            <a:r>
              <a:t/>
            </a:r>
            <a:endParaRPr i="1" sz="3000">
              <a:solidFill>
                <a:schemeClr val="dk1"/>
              </a:solidFill>
            </a:endParaRPr>
          </a:p>
        </p:txBody>
      </p:sp>
      <p:sp>
        <p:nvSpPr>
          <p:cNvPr id="267" name="Google Shape;267;p25"/>
          <p:cNvSpPr txBox="1"/>
          <p:nvPr>
            <p:ph idx="2" type="body"/>
          </p:nvPr>
        </p:nvSpPr>
        <p:spPr>
          <a:xfrm>
            <a:off x="5189412" y="4826977"/>
            <a:ext cx="6713400" cy="1108500"/>
          </a:xfrm>
          <a:prstGeom prst="rect">
            <a:avLst/>
          </a:prstGeom>
        </p:spPr>
        <p:txBody>
          <a:bodyPr anchorCtr="0" anchor="t" bIns="45700" lIns="91425" spcFirstLastPara="1" rIns="91425" wrap="square" tIns="45700">
            <a:norm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idx="1" type="body"/>
          </p:nvPr>
        </p:nvSpPr>
        <p:spPr>
          <a:xfrm>
            <a:off x="857739" y="1600201"/>
            <a:ext cx="10160100" cy="2886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b="1" lang="en-US"/>
              <a:t>Forensic Linguistics</a:t>
            </a:r>
            <a:endParaRPr/>
          </a:p>
          <a:p>
            <a:pPr indent="-171450" lvl="1" marL="400050" rtl="0" algn="l">
              <a:lnSpc>
                <a:spcPct val="95000"/>
              </a:lnSpc>
              <a:spcBef>
                <a:spcPts val="600"/>
              </a:spcBef>
              <a:spcAft>
                <a:spcPts val="0"/>
              </a:spcAft>
              <a:buSzPts val="1800"/>
              <a:buChar char="•"/>
            </a:pPr>
            <a:r>
              <a:rPr lang="en-US"/>
              <a:t>Where language and law intersect</a:t>
            </a:r>
            <a:endParaRPr/>
          </a:p>
          <a:p>
            <a:pPr indent="-171450" lvl="0" marL="171450" rtl="0" algn="l">
              <a:lnSpc>
                <a:spcPct val="95000"/>
              </a:lnSpc>
              <a:spcBef>
                <a:spcPts val="1200"/>
              </a:spcBef>
              <a:spcAft>
                <a:spcPts val="0"/>
              </a:spcAft>
              <a:buSzPts val="2000"/>
              <a:buChar char="•"/>
            </a:pPr>
            <a:r>
              <a:rPr lang="en-US"/>
              <a:t>Four categories:</a:t>
            </a:r>
            <a:endParaRPr/>
          </a:p>
          <a:p>
            <a:pPr indent="-171450" lvl="1" marL="400050" rtl="0" algn="l">
              <a:lnSpc>
                <a:spcPct val="95000"/>
              </a:lnSpc>
              <a:spcBef>
                <a:spcPts val="600"/>
              </a:spcBef>
              <a:spcAft>
                <a:spcPts val="0"/>
              </a:spcAft>
              <a:buSzPts val="1800"/>
              <a:buChar char="•"/>
            </a:pPr>
            <a:r>
              <a:rPr lang="en-US"/>
              <a:t>Language and law</a:t>
            </a:r>
            <a:endParaRPr/>
          </a:p>
          <a:p>
            <a:pPr indent="-171450" lvl="1" marL="400050" rtl="0" algn="l">
              <a:lnSpc>
                <a:spcPct val="95000"/>
              </a:lnSpc>
              <a:spcBef>
                <a:spcPts val="600"/>
              </a:spcBef>
              <a:spcAft>
                <a:spcPts val="0"/>
              </a:spcAft>
              <a:buSzPts val="1800"/>
              <a:buChar char="•"/>
            </a:pPr>
            <a:r>
              <a:rPr lang="en-US"/>
              <a:t>Language in the legal process</a:t>
            </a:r>
            <a:endParaRPr/>
          </a:p>
          <a:p>
            <a:pPr indent="-171450" lvl="1" marL="400050" rtl="0" algn="l">
              <a:lnSpc>
                <a:spcPct val="95000"/>
              </a:lnSpc>
              <a:spcBef>
                <a:spcPts val="600"/>
              </a:spcBef>
              <a:spcAft>
                <a:spcPts val="0"/>
              </a:spcAft>
              <a:buSzPts val="1800"/>
              <a:buChar char="•"/>
            </a:pPr>
            <a:r>
              <a:rPr lang="en-US"/>
              <a:t>Language as evidence</a:t>
            </a:r>
            <a:endParaRPr/>
          </a:p>
          <a:p>
            <a:pPr indent="-171450" lvl="1" marL="400050" rtl="0" algn="l">
              <a:lnSpc>
                <a:spcPct val="95000"/>
              </a:lnSpc>
              <a:spcBef>
                <a:spcPts val="600"/>
              </a:spcBef>
              <a:spcAft>
                <a:spcPts val="0"/>
              </a:spcAft>
              <a:buSzPts val="1800"/>
              <a:buChar char="•"/>
            </a:pPr>
            <a:r>
              <a:rPr lang="en-US"/>
              <a:t>Research/teaching</a:t>
            </a:r>
            <a:endParaRPr/>
          </a:p>
          <a:p>
            <a:pPr indent="-171450" lvl="0" marL="171450" rtl="0" algn="l">
              <a:lnSpc>
                <a:spcPct val="95000"/>
              </a:lnSpc>
              <a:spcBef>
                <a:spcPts val="1200"/>
              </a:spcBef>
              <a:spcAft>
                <a:spcPts val="0"/>
              </a:spcAft>
              <a:buSzPts val="2000"/>
              <a:buChar char="•"/>
            </a:pPr>
            <a:r>
              <a:rPr lang="en-US"/>
              <a:t>Encompasses civil cases, criminal cases, cyberterrorism cases, and other legal proceedings</a:t>
            </a:r>
            <a:endParaRPr/>
          </a:p>
        </p:txBody>
      </p:sp>
      <p:sp>
        <p:nvSpPr>
          <p:cNvPr id="337" name="Google Shape;337;p3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Forensic Linguistics</a:t>
            </a:r>
            <a:endParaRPr/>
          </a:p>
        </p:txBody>
      </p:sp>
      <p:sp>
        <p:nvSpPr>
          <p:cNvPr id="338" name="Google Shape;338;p3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39" name="Google Shape;339;p3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idx="1" type="body"/>
          </p:nvPr>
        </p:nvSpPr>
        <p:spPr>
          <a:xfrm>
            <a:off x="857739" y="1600201"/>
            <a:ext cx="10160100" cy="29922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Access victim’s computer or mobile device to recover the evidence</a:t>
            </a:r>
            <a:endParaRPr/>
          </a:p>
          <a:p>
            <a:pPr indent="-171450" lvl="0" marL="171450" rtl="0" algn="l">
              <a:lnSpc>
                <a:spcPct val="95000"/>
              </a:lnSpc>
              <a:spcBef>
                <a:spcPts val="1200"/>
              </a:spcBef>
              <a:spcAft>
                <a:spcPts val="0"/>
              </a:spcAft>
              <a:buSzPts val="2000"/>
              <a:buChar char="•"/>
            </a:pPr>
            <a:r>
              <a:rPr lang="en-US"/>
              <a:t>Using the victim’s e-mail client</a:t>
            </a:r>
            <a:endParaRPr/>
          </a:p>
          <a:p>
            <a:pPr indent="-171450" lvl="1" marL="400050" rtl="0" algn="l">
              <a:lnSpc>
                <a:spcPct val="95000"/>
              </a:lnSpc>
              <a:spcBef>
                <a:spcPts val="600"/>
              </a:spcBef>
              <a:spcAft>
                <a:spcPts val="0"/>
              </a:spcAft>
              <a:buSzPts val="1800"/>
              <a:buChar char="•"/>
            </a:pPr>
            <a:r>
              <a:rPr lang="en-US"/>
              <a:t>Find and copy any potential evidence</a:t>
            </a:r>
            <a:endParaRPr/>
          </a:p>
          <a:p>
            <a:pPr indent="-171450" lvl="1" marL="400050" rtl="0" algn="l">
              <a:lnSpc>
                <a:spcPct val="95000"/>
              </a:lnSpc>
              <a:spcBef>
                <a:spcPts val="600"/>
              </a:spcBef>
              <a:spcAft>
                <a:spcPts val="0"/>
              </a:spcAft>
              <a:buSzPts val="1800"/>
              <a:buChar char="•"/>
            </a:pPr>
            <a:r>
              <a:rPr lang="en-US"/>
              <a:t>Access protected or encrypted material</a:t>
            </a:r>
            <a:endParaRPr/>
          </a:p>
          <a:p>
            <a:pPr indent="-171450" lvl="1" marL="400050" rtl="0" algn="l">
              <a:lnSpc>
                <a:spcPct val="95000"/>
              </a:lnSpc>
              <a:spcBef>
                <a:spcPts val="600"/>
              </a:spcBef>
              <a:spcAft>
                <a:spcPts val="0"/>
              </a:spcAft>
              <a:buSzPts val="1800"/>
              <a:buChar char="•"/>
            </a:pPr>
            <a:r>
              <a:rPr lang="en-US"/>
              <a:t>Print e-mails</a:t>
            </a:r>
            <a:endParaRPr/>
          </a:p>
          <a:p>
            <a:pPr indent="-171450" lvl="0" marL="171450" rtl="0" algn="l">
              <a:lnSpc>
                <a:spcPct val="95000"/>
              </a:lnSpc>
              <a:spcBef>
                <a:spcPts val="1200"/>
              </a:spcBef>
              <a:spcAft>
                <a:spcPts val="0"/>
              </a:spcAft>
              <a:buSzPts val="2000"/>
              <a:buChar char="•"/>
            </a:pPr>
            <a:r>
              <a:rPr lang="en-US"/>
              <a:t>Guide victim on the phone</a:t>
            </a:r>
            <a:endParaRPr/>
          </a:p>
          <a:p>
            <a:pPr indent="-171450" lvl="1" marL="400050" rtl="0" algn="l">
              <a:lnSpc>
                <a:spcPct val="95000"/>
              </a:lnSpc>
              <a:spcBef>
                <a:spcPts val="600"/>
              </a:spcBef>
              <a:spcAft>
                <a:spcPts val="0"/>
              </a:spcAft>
              <a:buSzPts val="1800"/>
              <a:buChar char="•"/>
            </a:pPr>
            <a:r>
              <a:rPr lang="en-US"/>
              <a:t>Open and copy e-mail including headers</a:t>
            </a:r>
            <a:endParaRPr/>
          </a:p>
          <a:p>
            <a:pPr indent="-171450" lvl="0" marL="171450" rtl="0" algn="l">
              <a:lnSpc>
                <a:spcPct val="95000"/>
              </a:lnSpc>
              <a:spcBef>
                <a:spcPts val="1200"/>
              </a:spcBef>
              <a:spcAft>
                <a:spcPts val="0"/>
              </a:spcAft>
              <a:buSzPts val="2000"/>
              <a:buChar char="•"/>
            </a:pPr>
            <a:r>
              <a:rPr lang="en-US"/>
              <a:t>You may have to recover deleted e-mails</a:t>
            </a:r>
            <a:endParaRPr/>
          </a:p>
        </p:txBody>
      </p:sp>
      <p:sp>
        <p:nvSpPr>
          <p:cNvPr id="345" name="Google Shape;345;p3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E-mail Messages (1 of 2)</a:t>
            </a:r>
            <a:endParaRPr/>
          </a:p>
        </p:txBody>
      </p:sp>
      <p:sp>
        <p:nvSpPr>
          <p:cNvPr id="346" name="Google Shape;346;p3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47" name="Google Shape;347;p3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idx="1" type="body"/>
          </p:nvPr>
        </p:nvSpPr>
        <p:spPr>
          <a:xfrm>
            <a:off x="857739" y="1600201"/>
            <a:ext cx="10160100" cy="2068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Copying an e-mail message</a:t>
            </a:r>
            <a:endParaRPr/>
          </a:p>
          <a:p>
            <a:pPr indent="-171450" lvl="1" marL="400050" rtl="0" algn="l">
              <a:lnSpc>
                <a:spcPct val="95000"/>
              </a:lnSpc>
              <a:spcBef>
                <a:spcPts val="600"/>
              </a:spcBef>
              <a:spcAft>
                <a:spcPts val="0"/>
              </a:spcAft>
              <a:buSzPts val="1800"/>
              <a:buChar char="•"/>
            </a:pPr>
            <a:r>
              <a:rPr lang="en-US"/>
              <a:t>Before you start an e-mail investigation</a:t>
            </a:r>
            <a:endParaRPr/>
          </a:p>
          <a:p>
            <a:pPr indent="-114300" lvl="2" marL="571500" rtl="0" algn="l">
              <a:lnSpc>
                <a:spcPct val="95000"/>
              </a:lnSpc>
              <a:spcBef>
                <a:spcPts val="360"/>
              </a:spcBef>
              <a:spcAft>
                <a:spcPts val="0"/>
              </a:spcAft>
              <a:buSzPts val="1800"/>
              <a:buChar char="•"/>
            </a:pPr>
            <a:r>
              <a:rPr lang="en-US"/>
              <a:t>You need to copy and print the e-mail involved in the crime or policy violation</a:t>
            </a:r>
            <a:endParaRPr/>
          </a:p>
          <a:p>
            <a:pPr indent="-171450" lvl="1" marL="400050" rtl="0" algn="l">
              <a:lnSpc>
                <a:spcPct val="95000"/>
              </a:lnSpc>
              <a:spcBef>
                <a:spcPts val="600"/>
              </a:spcBef>
              <a:spcAft>
                <a:spcPts val="0"/>
              </a:spcAft>
              <a:buSzPts val="1800"/>
              <a:buChar char="•"/>
            </a:pPr>
            <a:r>
              <a:rPr lang="en-US"/>
              <a:t>You might also want to forward the message as an attachment to another e-mail address</a:t>
            </a:r>
            <a:endParaRPr/>
          </a:p>
          <a:p>
            <a:pPr indent="-171450" lvl="0" marL="171450" rtl="0" algn="l">
              <a:lnSpc>
                <a:spcPct val="95000"/>
              </a:lnSpc>
              <a:spcBef>
                <a:spcPts val="1200"/>
              </a:spcBef>
              <a:spcAft>
                <a:spcPts val="0"/>
              </a:spcAft>
              <a:buSzPts val="2000"/>
              <a:buChar char="•"/>
            </a:pPr>
            <a:r>
              <a:rPr lang="en-US"/>
              <a:t>With many GUI e-mail programs, you can copy an e-mail by dragging it to a storage medium</a:t>
            </a:r>
            <a:endParaRPr/>
          </a:p>
          <a:p>
            <a:pPr indent="-171450" lvl="1" marL="400050" rtl="0" algn="l">
              <a:lnSpc>
                <a:spcPct val="95000"/>
              </a:lnSpc>
              <a:spcBef>
                <a:spcPts val="600"/>
              </a:spcBef>
              <a:spcAft>
                <a:spcPts val="0"/>
              </a:spcAft>
              <a:buSzPts val="1800"/>
              <a:buChar char="•"/>
            </a:pPr>
            <a:r>
              <a:rPr lang="en-US"/>
              <a:t>Or by saving it in a different location</a:t>
            </a:r>
            <a:endParaRPr/>
          </a:p>
        </p:txBody>
      </p:sp>
      <p:sp>
        <p:nvSpPr>
          <p:cNvPr id="353" name="Google Shape;353;p3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E-mail Messages (2 of 2)</a:t>
            </a:r>
            <a:endParaRPr/>
          </a:p>
        </p:txBody>
      </p:sp>
      <p:sp>
        <p:nvSpPr>
          <p:cNvPr id="354" name="Google Shape;354;p3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55" name="Google Shape;355;p3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Investigators should learn how to find e-mail headers</a:t>
            </a:r>
            <a:endParaRPr/>
          </a:p>
          <a:p>
            <a:pPr indent="-171450" lvl="1" marL="400050" rtl="0" algn="l">
              <a:lnSpc>
                <a:spcPct val="95000"/>
              </a:lnSpc>
              <a:spcBef>
                <a:spcPts val="600"/>
              </a:spcBef>
              <a:spcAft>
                <a:spcPts val="0"/>
              </a:spcAft>
              <a:buSzPts val="1800"/>
              <a:buChar char="•"/>
            </a:pPr>
            <a:r>
              <a:rPr lang="en-US"/>
              <a:t>GUI clients</a:t>
            </a:r>
            <a:endParaRPr/>
          </a:p>
          <a:p>
            <a:pPr indent="-171450" lvl="1" marL="400050" rtl="0" algn="l">
              <a:lnSpc>
                <a:spcPct val="95000"/>
              </a:lnSpc>
              <a:spcBef>
                <a:spcPts val="600"/>
              </a:spcBef>
              <a:spcAft>
                <a:spcPts val="0"/>
              </a:spcAft>
              <a:buSzPts val="1800"/>
              <a:buChar char="•"/>
            </a:pPr>
            <a:r>
              <a:rPr lang="en-US"/>
              <a:t>Web-based clients</a:t>
            </a:r>
            <a:endParaRPr/>
          </a:p>
          <a:p>
            <a:pPr indent="-171450" lvl="0" marL="171450" rtl="0" algn="l">
              <a:lnSpc>
                <a:spcPct val="95000"/>
              </a:lnSpc>
              <a:spcBef>
                <a:spcPts val="1200"/>
              </a:spcBef>
              <a:spcAft>
                <a:spcPts val="0"/>
              </a:spcAft>
              <a:buSzPts val="2000"/>
              <a:buChar char="•"/>
            </a:pPr>
            <a:r>
              <a:rPr lang="en-US"/>
              <a:t>After you open e-mail headers, copy and paste them into a text document</a:t>
            </a:r>
            <a:endParaRPr/>
          </a:p>
          <a:p>
            <a:pPr indent="-171450" lvl="1" marL="400050" rtl="0" algn="l">
              <a:lnSpc>
                <a:spcPct val="95000"/>
              </a:lnSpc>
              <a:spcBef>
                <a:spcPts val="600"/>
              </a:spcBef>
              <a:spcAft>
                <a:spcPts val="0"/>
              </a:spcAft>
              <a:buSzPts val="1800"/>
              <a:buChar char="•"/>
            </a:pPr>
            <a:r>
              <a:rPr lang="en-US"/>
              <a:t>So that you can read them with a text editor</a:t>
            </a:r>
            <a:endParaRPr/>
          </a:p>
          <a:p>
            <a:pPr indent="-171450" lvl="0" marL="171450" rtl="0" algn="l">
              <a:lnSpc>
                <a:spcPct val="95000"/>
              </a:lnSpc>
              <a:spcBef>
                <a:spcPts val="1200"/>
              </a:spcBef>
              <a:spcAft>
                <a:spcPts val="0"/>
              </a:spcAft>
              <a:buSzPts val="2000"/>
              <a:buChar char="•"/>
            </a:pPr>
            <a:r>
              <a:rPr lang="en-US"/>
              <a:t>Become familiar with as many e-mail programs as possible</a:t>
            </a:r>
            <a:endParaRPr/>
          </a:p>
          <a:p>
            <a:pPr indent="-171450" lvl="1" marL="400050" rtl="0" algn="l">
              <a:lnSpc>
                <a:spcPct val="95000"/>
              </a:lnSpc>
              <a:spcBef>
                <a:spcPts val="600"/>
              </a:spcBef>
              <a:spcAft>
                <a:spcPts val="0"/>
              </a:spcAft>
              <a:buSzPts val="1800"/>
              <a:buChar char="•"/>
            </a:pPr>
            <a:r>
              <a:rPr lang="en-US"/>
              <a:t>Often more than one e-mail program is installed</a:t>
            </a:r>
            <a:endParaRPr/>
          </a:p>
        </p:txBody>
      </p:sp>
      <p:sp>
        <p:nvSpPr>
          <p:cNvPr id="361" name="Google Shape;361;p3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(1 of 5)</a:t>
            </a:r>
            <a:endParaRPr/>
          </a:p>
        </p:txBody>
      </p:sp>
      <p:sp>
        <p:nvSpPr>
          <p:cNvPr id="362" name="Google Shape;362;p3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63" name="Google Shape;363;p3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txBox="1"/>
          <p:nvPr>
            <p:ph idx="1" type="body"/>
          </p:nvPr>
        </p:nvSpPr>
        <p:spPr>
          <a:xfrm>
            <a:off x="857739" y="1600201"/>
            <a:ext cx="10160100" cy="1653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Outlook</a:t>
            </a:r>
            <a:endParaRPr/>
          </a:p>
          <a:p>
            <a:pPr indent="-171450" lvl="1" marL="400050" rtl="0" algn="l">
              <a:lnSpc>
                <a:spcPct val="95000"/>
              </a:lnSpc>
              <a:spcBef>
                <a:spcPts val="600"/>
              </a:spcBef>
              <a:spcAft>
                <a:spcPts val="0"/>
              </a:spcAft>
              <a:buSzPts val="1800"/>
              <a:buChar char="•"/>
            </a:pPr>
            <a:r>
              <a:rPr lang="en-US"/>
              <a:t>Double-click the message and then click </a:t>
            </a:r>
            <a:r>
              <a:rPr b="1" lang="en-US"/>
              <a:t>File, Properties</a:t>
            </a:r>
            <a:endParaRPr/>
          </a:p>
          <a:p>
            <a:pPr indent="-171450" lvl="1" marL="400050" rtl="0" algn="l">
              <a:lnSpc>
                <a:spcPct val="95000"/>
              </a:lnSpc>
              <a:spcBef>
                <a:spcPts val="600"/>
              </a:spcBef>
              <a:spcAft>
                <a:spcPts val="0"/>
              </a:spcAft>
              <a:buSzPts val="1800"/>
              <a:buChar char="•"/>
            </a:pPr>
            <a:r>
              <a:rPr lang="en-US"/>
              <a:t>Copy headers</a:t>
            </a:r>
            <a:endParaRPr/>
          </a:p>
          <a:p>
            <a:pPr indent="-171450" lvl="1" marL="400050" rtl="0" algn="l">
              <a:lnSpc>
                <a:spcPct val="95000"/>
              </a:lnSpc>
              <a:spcBef>
                <a:spcPts val="600"/>
              </a:spcBef>
              <a:spcAft>
                <a:spcPts val="0"/>
              </a:spcAft>
              <a:buSzPts val="1800"/>
              <a:buChar char="•"/>
            </a:pPr>
            <a:r>
              <a:rPr lang="en-US"/>
              <a:t>Paste them to any text editor</a:t>
            </a:r>
            <a:endParaRPr/>
          </a:p>
          <a:p>
            <a:pPr indent="-171450" lvl="1" marL="400050" rtl="0" algn="l">
              <a:lnSpc>
                <a:spcPct val="95000"/>
              </a:lnSpc>
              <a:spcBef>
                <a:spcPts val="600"/>
              </a:spcBef>
              <a:spcAft>
                <a:spcPts val="0"/>
              </a:spcAft>
              <a:buSzPts val="1800"/>
              <a:buChar char="•"/>
            </a:pPr>
            <a:r>
              <a:rPr lang="en-US"/>
              <a:t>Save the document as </a:t>
            </a:r>
            <a:r>
              <a:rPr lang="en-US">
                <a:latin typeface="Courier New"/>
                <a:ea typeface="Courier New"/>
                <a:cs typeface="Courier New"/>
                <a:sym typeface="Courier New"/>
              </a:rPr>
              <a:t>Outlook header.txt</a:t>
            </a:r>
            <a:r>
              <a:rPr lang="en-US"/>
              <a:t> in your work folder</a:t>
            </a:r>
            <a:endParaRPr/>
          </a:p>
        </p:txBody>
      </p:sp>
      <p:sp>
        <p:nvSpPr>
          <p:cNvPr id="369" name="Google Shape;369;p3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(2 of 5)</a:t>
            </a:r>
            <a:endParaRPr/>
          </a:p>
        </p:txBody>
      </p:sp>
      <p:sp>
        <p:nvSpPr>
          <p:cNvPr id="370" name="Google Shape;370;p3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71" name="Google Shape;371;p3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The screenshot shows properties dialog box. The dialog box shows four sections. The four sections are as follows: settings, security, tracking options, and delivery options. The settings option contains the drop down list for important and sensitivity. A checkbox is shown below for the option, do not auto archive this item. The delivery options contain a checkbox for expires after. Below this, two textboxes for contacts and categories are shown. Below this, a textbox for internal headers which contain message is shown. The close button is selected." id="376" name="Google Shape;376;p39"/>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77" name="Google Shape;377;p3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(3 of 5)</a:t>
            </a:r>
            <a:endParaRPr/>
          </a:p>
        </p:txBody>
      </p:sp>
      <p:sp>
        <p:nvSpPr>
          <p:cNvPr id="378" name="Google Shape;378;p3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79" name="Google Shape;379;p3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idx="1" type="body"/>
          </p:nvPr>
        </p:nvSpPr>
        <p:spPr>
          <a:xfrm>
            <a:off x="857739" y="1600201"/>
            <a:ext cx="10160100" cy="3120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Gmail</a:t>
            </a:r>
            <a:endParaRPr/>
          </a:p>
          <a:p>
            <a:pPr indent="-171450" lvl="1" marL="400050" rtl="0" algn="l">
              <a:lnSpc>
                <a:spcPct val="95000"/>
              </a:lnSpc>
              <a:spcBef>
                <a:spcPts val="600"/>
              </a:spcBef>
              <a:spcAft>
                <a:spcPts val="0"/>
              </a:spcAft>
              <a:buSzPts val="1800"/>
              <a:buChar char="•"/>
            </a:pPr>
            <a:r>
              <a:rPr lang="en-US"/>
              <a:t>Click the down arrow next to the Reply circular arrow, and click </a:t>
            </a:r>
            <a:r>
              <a:rPr b="1" lang="en-US"/>
              <a:t>Show original</a:t>
            </a:r>
            <a:endParaRPr/>
          </a:p>
          <a:p>
            <a:pPr indent="-171450" lvl="1" marL="400050" rtl="0" algn="l">
              <a:lnSpc>
                <a:spcPct val="95000"/>
              </a:lnSpc>
              <a:spcBef>
                <a:spcPts val="600"/>
              </a:spcBef>
              <a:spcAft>
                <a:spcPts val="0"/>
              </a:spcAft>
              <a:buSzPts val="1800"/>
              <a:buChar char="•"/>
            </a:pPr>
            <a:r>
              <a:rPr lang="en-US"/>
              <a:t>Click the </a:t>
            </a:r>
            <a:r>
              <a:rPr b="1" lang="en-US"/>
              <a:t>Download Original</a:t>
            </a:r>
            <a:r>
              <a:rPr lang="en-US"/>
              <a:t> link to open the “Opening original_msg.txt” dialog box</a:t>
            </a:r>
            <a:endParaRPr/>
          </a:p>
          <a:p>
            <a:pPr indent="-171450" lvl="1" marL="400050" rtl="0" algn="l">
              <a:lnSpc>
                <a:spcPct val="95000"/>
              </a:lnSpc>
              <a:spcBef>
                <a:spcPts val="600"/>
              </a:spcBef>
              <a:spcAft>
                <a:spcPts val="0"/>
              </a:spcAft>
              <a:buSzPts val="1800"/>
              <a:buChar char="•"/>
            </a:pPr>
            <a:r>
              <a:rPr lang="en-US"/>
              <a:t>Click </a:t>
            </a:r>
            <a:r>
              <a:rPr b="1" lang="en-US"/>
              <a:t>Open with Notepad (default)</a:t>
            </a:r>
            <a:r>
              <a:rPr lang="en-US"/>
              <a:t> and click </a:t>
            </a:r>
            <a:r>
              <a:rPr b="1" lang="en-US"/>
              <a:t>Okay</a:t>
            </a:r>
            <a:endParaRPr/>
          </a:p>
          <a:p>
            <a:pPr indent="-171450" lvl="1" marL="400050" rtl="0" algn="l">
              <a:lnSpc>
                <a:spcPct val="95000"/>
              </a:lnSpc>
              <a:spcBef>
                <a:spcPts val="600"/>
              </a:spcBef>
              <a:spcAft>
                <a:spcPts val="0"/>
              </a:spcAft>
              <a:buSzPts val="1800"/>
              <a:buChar char="•"/>
            </a:pPr>
            <a:r>
              <a:rPr lang="en-US"/>
              <a:t>Save the file in your work folder with the default name	</a:t>
            </a:r>
            <a:endParaRPr b="1"/>
          </a:p>
          <a:p>
            <a:pPr indent="-171450" lvl="0" marL="171450" rtl="0" algn="l">
              <a:lnSpc>
                <a:spcPct val="95000"/>
              </a:lnSpc>
              <a:spcBef>
                <a:spcPts val="1200"/>
              </a:spcBef>
              <a:spcAft>
                <a:spcPts val="0"/>
              </a:spcAft>
              <a:buSzPts val="2000"/>
              <a:buChar char="•"/>
            </a:pPr>
            <a:r>
              <a:rPr lang="en-US"/>
              <a:t>Yahoo</a:t>
            </a:r>
            <a:endParaRPr/>
          </a:p>
          <a:p>
            <a:pPr indent="-171450" lvl="1" marL="400050" rtl="0" algn="l">
              <a:lnSpc>
                <a:spcPct val="95000"/>
              </a:lnSpc>
              <a:spcBef>
                <a:spcPts val="600"/>
              </a:spcBef>
              <a:spcAft>
                <a:spcPts val="0"/>
              </a:spcAft>
              <a:buSzPts val="1800"/>
              <a:buChar char="•"/>
            </a:pPr>
            <a:r>
              <a:rPr lang="en-US"/>
              <a:t>Click </a:t>
            </a:r>
            <a:r>
              <a:rPr b="1" lang="en-US"/>
              <a:t>Inbox</a:t>
            </a:r>
            <a:r>
              <a:rPr lang="en-US"/>
              <a:t> to view a list of messages</a:t>
            </a:r>
            <a:endParaRPr/>
          </a:p>
          <a:p>
            <a:pPr indent="-171450" lvl="1" marL="400050" rtl="0" algn="l">
              <a:lnSpc>
                <a:spcPct val="95000"/>
              </a:lnSpc>
              <a:spcBef>
                <a:spcPts val="600"/>
              </a:spcBef>
              <a:spcAft>
                <a:spcPts val="0"/>
              </a:spcAft>
              <a:buSzPts val="1800"/>
              <a:buChar char="•"/>
            </a:pPr>
            <a:r>
              <a:rPr lang="en-US"/>
              <a:t>Above the message window, click </a:t>
            </a:r>
            <a:r>
              <a:rPr b="1" lang="en-US"/>
              <a:t>More </a:t>
            </a:r>
            <a:r>
              <a:rPr lang="en-US"/>
              <a:t>and click </a:t>
            </a:r>
            <a:r>
              <a:rPr b="1" lang="en-US"/>
              <a:t>View Raw Message</a:t>
            </a:r>
            <a:endParaRPr/>
          </a:p>
          <a:p>
            <a:pPr indent="-171450" lvl="1" marL="400050" rtl="0" algn="l">
              <a:lnSpc>
                <a:spcPct val="95000"/>
              </a:lnSpc>
              <a:spcBef>
                <a:spcPts val="600"/>
              </a:spcBef>
              <a:spcAft>
                <a:spcPts val="0"/>
              </a:spcAft>
              <a:buSzPts val="1800"/>
              <a:buChar char="•"/>
            </a:pPr>
            <a:r>
              <a:rPr lang="en-US"/>
              <a:t>Copy and paste headers to a text file</a:t>
            </a:r>
            <a:endParaRPr/>
          </a:p>
        </p:txBody>
      </p:sp>
      <p:sp>
        <p:nvSpPr>
          <p:cNvPr id="385" name="Google Shape;385;p4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(4 of 5)</a:t>
            </a:r>
            <a:endParaRPr/>
          </a:p>
        </p:txBody>
      </p:sp>
      <p:sp>
        <p:nvSpPr>
          <p:cNvPr id="386" name="Google Shape;386;p4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87" name="Google Shape;387;p4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(5 of 5)</a:t>
            </a:r>
            <a:endParaRPr/>
          </a:p>
        </p:txBody>
      </p:sp>
      <p:sp>
        <p:nvSpPr>
          <p:cNvPr id="393" name="Google Shape;393;p4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Viewing headers in Yahoo!" id="394" name="Google Shape;394;p41"/>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95" name="Google Shape;395;p4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ph idx="1" type="body"/>
          </p:nvPr>
        </p:nvSpPr>
        <p:spPr>
          <a:xfrm>
            <a:off x="857739" y="1600201"/>
            <a:ext cx="10160100" cy="1653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Headers contain useful information</a:t>
            </a:r>
            <a:endParaRPr/>
          </a:p>
          <a:p>
            <a:pPr indent="-171450" lvl="1" marL="400050" rtl="0" algn="l">
              <a:lnSpc>
                <a:spcPct val="95000"/>
              </a:lnSpc>
              <a:spcBef>
                <a:spcPts val="600"/>
              </a:spcBef>
              <a:spcAft>
                <a:spcPts val="0"/>
              </a:spcAft>
              <a:buSzPts val="1800"/>
              <a:buChar char="•"/>
            </a:pPr>
            <a:r>
              <a:rPr lang="en-US"/>
              <a:t>The main piece of information you’re looking for is the originating e-mail’s IP address</a:t>
            </a:r>
            <a:endParaRPr/>
          </a:p>
          <a:p>
            <a:pPr indent="-171450" lvl="1" marL="400050" rtl="0" algn="l">
              <a:lnSpc>
                <a:spcPct val="95000"/>
              </a:lnSpc>
              <a:spcBef>
                <a:spcPts val="600"/>
              </a:spcBef>
              <a:spcAft>
                <a:spcPts val="0"/>
              </a:spcAft>
              <a:buSzPts val="1800"/>
              <a:buChar char="•"/>
            </a:pPr>
            <a:r>
              <a:rPr lang="en-US"/>
              <a:t>Date and time the message was sent</a:t>
            </a:r>
            <a:endParaRPr/>
          </a:p>
          <a:p>
            <a:pPr indent="-171450" lvl="1" marL="400050" rtl="0" algn="l">
              <a:lnSpc>
                <a:spcPct val="95000"/>
              </a:lnSpc>
              <a:spcBef>
                <a:spcPts val="600"/>
              </a:spcBef>
              <a:spcAft>
                <a:spcPts val="0"/>
              </a:spcAft>
              <a:buSzPts val="1800"/>
              <a:buChar char="•"/>
            </a:pPr>
            <a:r>
              <a:rPr lang="en-US"/>
              <a:t>Filenames of any attachments</a:t>
            </a:r>
            <a:endParaRPr/>
          </a:p>
          <a:p>
            <a:pPr indent="-171450" lvl="1" marL="400050" rtl="0" algn="l">
              <a:lnSpc>
                <a:spcPct val="95000"/>
              </a:lnSpc>
              <a:spcBef>
                <a:spcPts val="600"/>
              </a:spcBef>
              <a:spcAft>
                <a:spcPts val="0"/>
              </a:spcAft>
              <a:buSzPts val="1800"/>
              <a:buChar char="•"/>
            </a:pPr>
            <a:r>
              <a:rPr lang="en-US"/>
              <a:t>Unique message number (if supplied)</a:t>
            </a:r>
            <a:endParaRPr/>
          </a:p>
        </p:txBody>
      </p:sp>
      <p:sp>
        <p:nvSpPr>
          <p:cNvPr id="401" name="Google Shape;401;p4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E-mail Headers (1 of 2)</a:t>
            </a:r>
            <a:endParaRPr/>
          </a:p>
        </p:txBody>
      </p:sp>
      <p:sp>
        <p:nvSpPr>
          <p:cNvPr id="402" name="Google Shape;402;p4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03" name="Google Shape;403;p4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The screenshot shows an outlook header.t x t - notepad dialog box. 1. Return-Path: left angle bracket, c r, hyphen, superior@outlook, dot com, right angle bracket.  2. Received: from N A M 0 4 - 0 0 1 - o b e, dot, outbound, dot, protection, dot, outlook, dot, com, mail-o l n 0 4 0 0 9 2 0 1 0 0 8 0, dot, outbound, dot, protection, dot, out, using T L S v 1 with cipher A E S 2 5 6 - S H A, 256 per 256 bits, No client certificate requested by m t a I w-a a d 0 5, dot, m x, dot, a o l, dot, com, internet Inbound with E S M T P S I d 7 0 8 E 3 7 0 0 0 0 0 8 C for left angle bracket, b, underscore, aspen@ a o l, dot, com, right angle bracket; Mon, 10 Jul 2017 18:33:12 -0400, e d t.  3. D K I M- signature: v=1; a=r s a- s h a2 5 6; c=relaxed over, relaxed; d=outlook, dot, com; s=select o r l; h = From: Date: Subject: Message- I D: Content-Type: M I M E- Version; b h = l r Z U oz D U r S t4 7 + 5 B K x E k Y Z k L 8 4 z 9 X a 5 p d N S + e LR 6 6 f c=; b = g a l y k G S N r A U E F 2 R X w l 1 P 9 9 h j SS A + + U 4 o v O a r 6 3 6 1 a U Q O n g 2 y 6 6 A R N r N o n x n E W h J l t K g L X d g p U o f n m H 5 U T Z j Y d R J x 4 q 2 6 n Z W Y o F 8 o 1 b Q 7 h 3 O G b y.  4. Received: from S N 1 N A M O 4 F T 0 5 4, dot, e o p- N A M 0 4, dot, p r o d, dot, protection, dot, outlook, dot, com 10.152.88.54 by S N 1 N A M O 4 H T 2 3 2, dot, e o p- N A M 0 4, dot, prod, dot, protection, dot, outlook, dot, com, 10.152.89.67 with Microsoft S M T P Server, version=T L S 1, underscore, 2, cipher = T L S, underscore, E C D H E, underscore , R S A, underscore, W I T H, underscore, A E S, underscore, 2 5 6, underscore, 0 3 C, underscore, S H A 3 8 4, underscore, P 3 8 4 id 15.1.1240.9; Mon, 10 Jul 2017 22:33:04 +0000.  5. Received: from D M 3 P R 1 4 M B 1 0 3 3, dot, n a m p r d 14, dot, p r o d, dot, outlook, dot, com 10.152.88.60 by S N 1 N A M O 4 F T 0 5 4, dot, mail, dot, protection, dot, outlook, dot, com 10.152.89.2 with Microsoft S M T P Server, version=T L S 1, underscore, 2, cipher = T L S, underscore, E C D H E, underscore, R S A, underscore, W I T H, underscore, A E S, underscore, 1 2 8, underscore, 0 3 C, underscore, S H A 2 5 6, underscore, P 2 5 6 id 15.1.1240.9 via Frontend Transport; Mon, 10 Jul 2017 22:33:04 +0000. 6. Received: from D M 3 P R 1 4 M B 1 0 3 3, dot, n a m p r d 14, dot, p r o d, dot, outlook, dot, com 10.166.159.17 by D M 3 P R 1 4 M B 1 0 3 3, dot, n a m p r d 14, dot, p r o d, dot, outlook, dot, com 10.166.159.17 with m a p i id 15.01.1240.020; Mon, 10 Jul 2017 22:33:03 +0000." id="408" name="Google Shape;408;p43"/>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09" name="Google Shape;409;p4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E-mail Headers (2 of 2)</a:t>
            </a:r>
            <a:endParaRPr/>
          </a:p>
        </p:txBody>
      </p:sp>
      <p:sp>
        <p:nvSpPr>
          <p:cNvPr id="410" name="Google Shape;410;p4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11" name="Google Shape;411;p4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idx="1" type="body"/>
          </p:nvPr>
        </p:nvSpPr>
        <p:spPr>
          <a:xfrm>
            <a:off x="857739" y="1600201"/>
            <a:ext cx="10160100" cy="25245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Explain the role of e-mail in investigations</a:t>
            </a:r>
            <a:endParaRPr/>
          </a:p>
          <a:p>
            <a:pPr indent="-171450" lvl="0" marL="171450" rtl="0" algn="l">
              <a:lnSpc>
                <a:spcPct val="95000"/>
              </a:lnSpc>
              <a:spcBef>
                <a:spcPts val="1200"/>
              </a:spcBef>
              <a:spcAft>
                <a:spcPts val="0"/>
              </a:spcAft>
              <a:buSzPts val="2000"/>
              <a:buChar char="•"/>
            </a:pPr>
            <a:r>
              <a:rPr lang="en-US"/>
              <a:t>Describe client and server roles in e-mail</a:t>
            </a:r>
            <a:endParaRPr/>
          </a:p>
          <a:p>
            <a:pPr indent="-171450" lvl="0" marL="171450" rtl="0" algn="l">
              <a:lnSpc>
                <a:spcPct val="95000"/>
              </a:lnSpc>
              <a:spcBef>
                <a:spcPts val="1200"/>
              </a:spcBef>
              <a:spcAft>
                <a:spcPts val="0"/>
              </a:spcAft>
              <a:buSzPts val="2000"/>
              <a:buChar char="•"/>
            </a:pPr>
            <a:r>
              <a:rPr lang="en-US"/>
              <a:t>Describe tasks in investigating e-mail crimes and violations</a:t>
            </a:r>
            <a:endParaRPr/>
          </a:p>
          <a:p>
            <a:pPr indent="-171450" lvl="0" marL="171450" rtl="0" algn="l">
              <a:lnSpc>
                <a:spcPct val="95000"/>
              </a:lnSpc>
              <a:spcBef>
                <a:spcPts val="1200"/>
              </a:spcBef>
              <a:spcAft>
                <a:spcPts val="0"/>
              </a:spcAft>
              <a:buSzPts val="2000"/>
              <a:buChar char="•"/>
            </a:pPr>
            <a:r>
              <a:rPr lang="en-US"/>
              <a:t>Explain the use of e-mail server logs</a:t>
            </a:r>
            <a:endParaRPr/>
          </a:p>
          <a:p>
            <a:pPr indent="-171450" lvl="0" marL="171450" rtl="0" algn="l">
              <a:lnSpc>
                <a:spcPct val="95000"/>
              </a:lnSpc>
              <a:spcBef>
                <a:spcPts val="1200"/>
              </a:spcBef>
              <a:spcAft>
                <a:spcPts val="0"/>
              </a:spcAft>
              <a:buSzPts val="2000"/>
              <a:buChar char="•"/>
            </a:pPr>
            <a:r>
              <a:rPr lang="en-US"/>
              <a:t>Describe some specialized e-mail forensics tools</a:t>
            </a:r>
            <a:endParaRPr/>
          </a:p>
          <a:p>
            <a:pPr indent="-171450" lvl="0" marL="171450" rtl="0" algn="l">
              <a:lnSpc>
                <a:spcPct val="95000"/>
              </a:lnSpc>
              <a:spcBef>
                <a:spcPts val="1200"/>
              </a:spcBef>
              <a:spcAft>
                <a:spcPts val="0"/>
              </a:spcAft>
              <a:buSzPts val="2000"/>
              <a:buChar char="•"/>
            </a:pPr>
            <a:r>
              <a:rPr lang="en-US"/>
              <a:t>Explain how to apply digital forensics methods to investigating social media communications</a:t>
            </a:r>
            <a:endParaRPr/>
          </a:p>
        </p:txBody>
      </p:sp>
      <p:sp>
        <p:nvSpPr>
          <p:cNvPr id="273" name="Google Shape;273;p2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Objectives</a:t>
            </a:r>
            <a:endParaRPr/>
          </a:p>
        </p:txBody>
      </p:sp>
      <p:sp>
        <p:nvSpPr>
          <p:cNvPr id="274" name="Google Shape;274;p2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75" name="Google Shape;275;p2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4"/>
          <p:cNvSpPr txBox="1"/>
          <p:nvPr>
            <p:ph idx="1" type="body"/>
          </p:nvPr>
        </p:nvSpPr>
        <p:spPr>
          <a:xfrm>
            <a:off x="857739" y="1600201"/>
            <a:ext cx="10160100" cy="2311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messages are saved on the client side or left at the server</a:t>
            </a:r>
            <a:endParaRPr/>
          </a:p>
          <a:p>
            <a:pPr indent="-171450" lvl="0" marL="171450" rtl="0" algn="l">
              <a:lnSpc>
                <a:spcPct val="95000"/>
              </a:lnSpc>
              <a:spcBef>
                <a:spcPts val="1200"/>
              </a:spcBef>
              <a:spcAft>
                <a:spcPts val="0"/>
              </a:spcAft>
              <a:buSzPts val="2000"/>
              <a:buChar char="•"/>
            </a:pPr>
            <a:r>
              <a:rPr lang="en-US"/>
              <a:t>Microsoft Outlook uses .pst and .ost files</a:t>
            </a:r>
            <a:endParaRPr/>
          </a:p>
          <a:p>
            <a:pPr indent="-171450" lvl="0" marL="171450" rtl="0" algn="l">
              <a:lnSpc>
                <a:spcPct val="95000"/>
              </a:lnSpc>
              <a:spcBef>
                <a:spcPts val="1200"/>
              </a:spcBef>
              <a:spcAft>
                <a:spcPts val="0"/>
              </a:spcAft>
              <a:buSzPts val="2000"/>
              <a:buChar char="•"/>
            </a:pPr>
            <a:r>
              <a:rPr lang="en-US"/>
              <a:t>Most e-mail programs also include an electronic address book, calendar, task list, and memos</a:t>
            </a:r>
            <a:endParaRPr/>
          </a:p>
          <a:p>
            <a:pPr indent="-171450" lvl="0" marL="171450" rtl="0" algn="l">
              <a:lnSpc>
                <a:spcPct val="95000"/>
              </a:lnSpc>
              <a:spcBef>
                <a:spcPts val="1200"/>
              </a:spcBef>
              <a:spcAft>
                <a:spcPts val="0"/>
              </a:spcAft>
              <a:buSzPts val="2000"/>
              <a:buChar char="•"/>
            </a:pPr>
            <a:r>
              <a:rPr lang="en-US"/>
              <a:t>In Web-based e-mail</a:t>
            </a:r>
            <a:endParaRPr/>
          </a:p>
          <a:p>
            <a:pPr indent="-171450" lvl="1" marL="400050" rtl="0" algn="l">
              <a:lnSpc>
                <a:spcPct val="95000"/>
              </a:lnSpc>
              <a:spcBef>
                <a:spcPts val="600"/>
              </a:spcBef>
              <a:spcAft>
                <a:spcPts val="0"/>
              </a:spcAft>
              <a:buSzPts val="1800"/>
              <a:buChar char="•"/>
            </a:pPr>
            <a:r>
              <a:rPr lang="en-US"/>
              <a:t>Messages are displayed and saved as Web pages in the browser’s cache folders</a:t>
            </a:r>
            <a:endParaRPr/>
          </a:p>
          <a:p>
            <a:pPr indent="-171450" lvl="1" marL="400050" rtl="0" algn="l">
              <a:lnSpc>
                <a:spcPct val="95000"/>
              </a:lnSpc>
              <a:spcBef>
                <a:spcPts val="600"/>
              </a:spcBef>
              <a:spcAft>
                <a:spcPts val="0"/>
              </a:spcAft>
              <a:buSzPts val="1800"/>
              <a:buChar char="•"/>
            </a:pPr>
            <a:r>
              <a:rPr lang="en-US"/>
              <a:t>Many Web-based e-mail providers also offer instant messaging (IM) services</a:t>
            </a:r>
            <a:endParaRPr/>
          </a:p>
        </p:txBody>
      </p:sp>
      <p:sp>
        <p:nvSpPr>
          <p:cNvPr id="417" name="Google Shape;417;p4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Additional E-mail Files</a:t>
            </a:r>
            <a:endParaRPr/>
          </a:p>
        </p:txBody>
      </p:sp>
      <p:sp>
        <p:nvSpPr>
          <p:cNvPr id="418" name="Google Shape;418;p4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19" name="Google Shape;419;p4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5"/>
          <p:cNvSpPr txBox="1"/>
          <p:nvPr>
            <p:ph idx="1" type="body"/>
          </p:nvPr>
        </p:nvSpPr>
        <p:spPr>
          <a:xfrm>
            <a:off x="857739" y="1600201"/>
            <a:ext cx="10160100" cy="2652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Determining message origin is referred to as “tracing”</a:t>
            </a:r>
            <a:endParaRPr/>
          </a:p>
          <a:p>
            <a:pPr indent="-171450" lvl="0" marL="171450" rtl="0" algn="l">
              <a:lnSpc>
                <a:spcPct val="95000"/>
              </a:lnSpc>
              <a:spcBef>
                <a:spcPts val="1200"/>
              </a:spcBef>
              <a:spcAft>
                <a:spcPts val="0"/>
              </a:spcAft>
              <a:buSzPts val="2000"/>
              <a:buChar char="•"/>
            </a:pPr>
            <a:r>
              <a:rPr lang="en-US"/>
              <a:t>Contact the administrator responsible for the sending server</a:t>
            </a:r>
            <a:endParaRPr/>
          </a:p>
          <a:p>
            <a:pPr indent="-171450" lvl="0" marL="171450" rtl="0" algn="l">
              <a:lnSpc>
                <a:spcPct val="95000"/>
              </a:lnSpc>
              <a:spcBef>
                <a:spcPts val="1200"/>
              </a:spcBef>
              <a:spcAft>
                <a:spcPts val="0"/>
              </a:spcAft>
              <a:buSzPts val="2000"/>
              <a:buChar char="•"/>
            </a:pPr>
            <a:r>
              <a:rPr lang="en-US"/>
              <a:t>Use a registry site to find point of contact:</a:t>
            </a:r>
            <a:endParaRPr/>
          </a:p>
          <a:p>
            <a:pPr indent="-171450" lvl="1" marL="400050" rtl="0" algn="l">
              <a:lnSpc>
                <a:spcPct val="95000"/>
              </a:lnSpc>
              <a:spcBef>
                <a:spcPts val="600"/>
              </a:spcBef>
              <a:spcAft>
                <a:spcPts val="0"/>
              </a:spcAft>
              <a:buSzPts val="1800"/>
              <a:buChar char="•"/>
            </a:pPr>
            <a:r>
              <a:rPr lang="en-US"/>
              <a:t>www.arin.net</a:t>
            </a:r>
            <a:endParaRPr/>
          </a:p>
          <a:p>
            <a:pPr indent="-171450" lvl="1" marL="400050" rtl="0" algn="l">
              <a:lnSpc>
                <a:spcPct val="95000"/>
              </a:lnSpc>
              <a:spcBef>
                <a:spcPts val="600"/>
              </a:spcBef>
              <a:spcAft>
                <a:spcPts val="0"/>
              </a:spcAft>
              <a:buSzPts val="1800"/>
              <a:buChar char="•"/>
            </a:pPr>
            <a:r>
              <a:rPr lang="en-US"/>
              <a:t>www.internic.com</a:t>
            </a:r>
            <a:endParaRPr/>
          </a:p>
          <a:p>
            <a:pPr indent="-171450" lvl="1" marL="400050" rtl="0" algn="l">
              <a:lnSpc>
                <a:spcPct val="95000"/>
              </a:lnSpc>
              <a:spcBef>
                <a:spcPts val="600"/>
              </a:spcBef>
              <a:spcAft>
                <a:spcPts val="0"/>
              </a:spcAft>
              <a:buSzPts val="1800"/>
              <a:buChar char="•"/>
            </a:pPr>
            <a:r>
              <a:rPr lang="en-US"/>
              <a:t>www.google.com</a:t>
            </a:r>
            <a:endParaRPr/>
          </a:p>
          <a:p>
            <a:pPr indent="-171450" lvl="0" marL="171450" rtl="0" algn="l">
              <a:lnSpc>
                <a:spcPct val="95000"/>
              </a:lnSpc>
              <a:spcBef>
                <a:spcPts val="1200"/>
              </a:spcBef>
              <a:spcAft>
                <a:spcPts val="0"/>
              </a:spcAft>
              <a:buSzPts val="2000"/>
              <a:buChar char="•"/>
            </a:pPr>
            <a:r>
              <a:rPr lang="en-US"/>
              <a:t>Verify your findings by checking network e-mail logs against e-mail addresses</a:t>
            </a:r>
            <a:endParaRPr/>
          </a:p>
        </p:txBody>
      </p:sp>
      <p:sp>
        <p:nvSpPr>
          <p:cNvPr id="425" name="Google Shape;425;p4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Tracing an E-mail Message</a:t>
            </a:r>
            <a:endParaRPr/>
          </a:p>
        </p:txBody>
      </p:sp>
      <p:sp>
        <p:nvSpPr>
          <p:cNvPr id="426" name="Google Shape;426;p4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27" name="Google Shape;427;p4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ph idx="1" type="body"/>
          </p:nvPr>
        </p:nvSpPr>
        <p:spPr>
          <a:xfrm>
            <a:off x="857739" y="1600201"/>
            <a:ext cx="10160100" cy="2886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Router logs</a:t>
            </a:r>
            <a:endParaRPr/>
          </a:p>
          <a:p>
            <a:pPr indent="-171450" lvl="1" marL="400050" rtl="0" algn="l">
              <a:lnSpc>
                <a:spcPct val="95000"/>
              </a:lnSpc>
              <a:spcBef>
                <a:spcPts val="600"/>
              </a:spcBef>
              <a:spcAft>
                <a:spcPts val="0"/>
              </a:spcAft>
              <a:buSzPts val="1800"/>
              <a:buChar char="•"/>
            </a:pPr>
            <a:r>
              <a:rPr lang="en-US"/>
              <a:t>Record all incoming and outgoing traffic</a:t>
            </a:r>
            <a:endParaRPr/>
          </a:p>
          <a:p>
            <a:pPr indent="-171450" lvl="1" marL="400050" rtl="0" algn="l">
              <a:lnSpc>
                <a:spcPct val="95000"/>
              </a:lnSpc>
              <a:spcBef>
                <a:spcPts val="600"/>
              </a:spcBef>
              <a:spcAft>
                <a:spcPts val="0"/>
              </a:spcAft>
              <a:buSzPts val="1800"/>
              <a:buChar char="•"/>
            </a:pPr>
            <a:r>
              <a:rPr lang="en-US"/>
              <a:t>Have rules to allow or disallow traffic</a:t>
            </a:r>
            <a:endParaRPr/>
          </a:p>
          <a:p>
            <a:pPr indent="-171450" lvl="1" marL="400050" rtl="0" algn="l">
              <a:lnSpc>
                <a:spcPct val="95000"/>
              </a:lnSpc>
              <a:spcBef>
                <a:spcPts val="600"/>
              </a:spcBef>
              <a:spcAft>
                <a:spcPts val="0"/>
              </a:spcAft>
              <a:buSzPts val="1800"/>
              <a:buChar char="•"/>
            </a:pPr>
            <a:r>
              <a:rPr lang="en-US"/>
              <a:t>You can resolve the path a transmitted e-mail has taken</a:t>
            </a:r>
            <a:endParaRPr/>
          </a:p>
          <a:p>
            <a:pPr indent="-171450" lvl="0" marL="171450" rtl="0" algn="l">
              <a:lnSpc>
                <a:spcPct val="95000"/>
              </a:lnSpc>
              <a:spcBef>
                <a:spcPts val="1200"/>
              </a:spcBef>
              <a:spcAft>
                <a:spcPts val="0"/>
              </a:spcAft>
              <a:buSzPts val="2000"/>
              <a:buChar char="•"/>
            </a:pPr>
            <a:r>
              <a:rPr lang="en-US"/>
              <a:t>Firewall logs</a:t>
            </a:r>
            <a:endParaRPr/>
          </a:p>
          <a:p>
            <a:pPr indent="-171450" lvl="1" marL="400050" rtl="0" algn="l">
              <a:lnSpc>
                <a:spcPct val="95000"/>
              </a:lnSpc>
              <a:spcBef>
                <a:spcPts val="600"/>
              </a:spcBef>
              <a:spcAft>
                <a:spcPts val="0"/>
              </a:spcAft>
              <a:buSzPts val="1800"/>
              <a:buChar char="•"/>
            </a:pPr>
            <a:r>
              <a:rPr lang="en-US"/>
              <a:t>Filter e-mail traffic</a:t>
            </a:r>
            <a:endParaRPr/>
          </a:p>
          <a:p>
            <a:pPr indent="-171450" lvl="1" marL="400050" rtl="0" algn="l">
              <a:lnSpc>
                <a:spcPct val="95000"/>
              </a:lnSpc>
              <a:spcBef>
                <a:spcPts val="600"/>
              </a:spcBef>
              <a:spcAft>
                <a:spcPts val="0"/>
              </a:spcAft>
              <a:buSzPts val="1800"/>
              <a:buChar char="•"/>
            </a:pPr>
            <a:r>
              <a:rPr lang="en-US"/>
              <a:t>Verify whether the e-mail passed through</a:t>
            </a:r>
            <a:endParaRPr/>
          </a:p>
          <a:p>
            <a:pPr indent="-171450" lvl="0" marL="171450" rtl="0" algn="l">
              <a:lnSpc>
                <a:spcPct val="95000"/>
              </a:lnSpc>
              <a:spcBef>
                <a:spcPts val="1200"/>
              </a:spcBef>
              <a:spcAft>
                <a:spcPts val="0"/>
              </a:spcAft>
              <a:buSzPts val="2000"/>
              <a:buChar char="•"/>
            </a:pPr>
            <a:r>
              <a:rPr lang="en-US"/>
              <a:t>You can use any text editor or specialized tools</a:t>
            </a:r>
            <a:endParaRPr/>
          </a:p>
        </p:txBody>
      </p:sp>
      <p:sp>
        <p:nvSpPr>
          <p:cNvPr id="433" name="Google Shape;433;p4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Network E-mail Logs (1 of 2)</a:t>
            </a:r>
            <a:endParaRPr/>
          </a:p>
        </p:txBody>
      </p:sp>
      <p:sp>
        <p:nvSpPr>
          <p:cNvPr id="434" name="Google Shape;434;p4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35" name="Google Shape;435;p4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The screenshot shows windows firewall with advanced security window. In the left pane, the firewall option is selected. In the middle pane, a table titled firewall lists name, profile, action, override, direction, and program. In the right pane, the action shows firewall section." id="440" name="Google Shape;440;p47"/>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41" name="Google Shape;441;p4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Network E-mail Logs (2 of 2)</a:t>
            </a:r>
            <a:endParaRPr/>
          </a:p>
        </p:txBody>
      </p:sp>
      <p:sp>
        <p:nvSpPr>
          <p:cNvPr id="442" name="Google Shape;442;p4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43" name="Google Shape;443;p4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An e-mail server is loaded with software that uses e-mail protocols for its services</a:t>
            </a:r>
            <a:endParaRPr/>
          </a:p>
          <a:p>
            <a:pPr indent="-171450" lvl="1" marL="400050" rtl="0" algn="l">
              <a:lnSpc>
                <a:spcPct val="95000"/>
              </a:lnSpc>
              <a:spcBef>
                <a:spcPts val="600"/>
              </a:spcBef>
              <a:spcAft>
                <a:spcPts val="0"/>
              </a:spcAft>
              <a:buSzPts val="1800"/>
              <a:buChar char="•"/>
            </a:pPr>
            <a:r>
              <a:rPr lang="en-US"/>
              <a:t>And maintains logs you can examine and use in your investigation</a:t>
            </a:r>
            <a:endParaRPr/>
          </a:p>
          <a:p>
            <a:pPr indent="-171450" lvl="0" marL="171450" rtl="0" algn="l">
              <a:lnSpc>
                <a:spcPct val="95000"/>
              </a:lnSpc>
              <a:spcBef>
                <a:spcPts val="1200"/>
              </a:spcBef>
              <a:spcAft>
                <a:spcPts val="0"/>
              </a:spcAft>
              <a:buSzPts val="2000"/>
              <a:buChar char="•"/>
            </a:pPr>
            <a:r>
              <a:rPr lang="en-US"/>
              <a:t>E-mail storage</a:t>
            </a:r>
            <a:endParaRPr/>
          </a:p>
          <a:p>
            <a:pPr indent="-171450" lvl="1" marL="400050" rtl="0" algn="l">
              <a:lnSpc>
                <a:spcPct val="95000"/>
              </a:lnSpc>
              <a:spcBef>
                <a:spcPts val="600"/>
              </a:spcBef>
              <a:spcAft>
                <a:spcPts val="0"/>
              </a:spcAft>
              <a:buSzPts val="1800"/>
              <a:buChar char="•"/>
            </a:pPr>
            <a:r>
              <a:rPr lang="en-US"/>
              <a:t>Database</a:t>
            </a:r>
            <a:endParaRPr/>
          </a:p>
          <a:p>
            <a:pPr indent="-171450" lvl="1" marL="400050" rtl="0" algn="l">
              <a:lnSpc>
                <a:spcPct val="95000"/>
              </a:lnSpc>
              <a:spcBef>
                <a:spcPts val="600"/>
              </a:spcBef>
              <a:spcAft>
                <a:spcPts val="0"/>
              </a:spcAft>
              <a:buSzPts val="1800"/>
              <a:buChar char="•"/>
            </a:pPr>
            <a:r>
              <a:rPr lang="en-US"/>
              <a:t>Flat file system</a:t>
            </a:r>
            <a:endParaRPr/>
          </a:p>
          <a:p>
            <a:pPr indent="-171450" lvl="0" marL="171450" rtl="0" algn="l">
              <a:lnSpc>
                <a:spcPct val="95000"/>
              </a:lnSpc>
              <a:spcBef>
                <a:spcPts val="1200"/>
              </a:spcBef>
              <a:spcAft>
                <a:spcPts val="0"/>
              </a:spcAft>
              <a:buSzPts val="2000"/>
              <a:buChar char="•"/>
            </a:pPr>
            <a:r>
              <a:rPr lang="en-US"/>
              <a:t>Logs</a:t>
            </a:r>
            <a:endParaRPr/>
          </a:p>
          <a:p>
            <a:pPr indent="-171450" lvl="1" marL="400050" rtl="0" algn="l">
              <a:lnSpc>
                <a:spcPct val="95000"/>
              </a:lnSpc>
              <a:spcBef>
                <a:spcPts val="600"/>
              </a:spcBef>
              <a:spcAft>
                <a:spcPts val="0"/>
              </a:spcAft>
              <a:buSzPts val="1800"/>
              <a:buChar char="•"/>
            </a:pPr>
            <a:r>
              <a:rPr lang="en-US"/>
              <a:t>Some servers are set up to log e-mail transactions by default; others have to be configured to do so</a:t>
            </a:r>
            <a:endParaRPr/>
          </a:p>
        </p:txBody>
      </p:sp>
      <p:sp>
        <p:nvSpPr>
          <p:cNvPr id="449" name="Google Shape;449;p4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E-mail Servers (1 of 2)</a:t>
            </a:r>
            <a:endParaRPr/>
          </a:p>
        </p:txBody>
      </p:sp>
      <p:sp>
        <p:nvSpPr>
          <p:cNvPr id="450" name="Google Shape;450;p4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51" name="Google Shape;451;p4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txBox="1"/>
          <p:nvPr>
            <p:ph idx="1" type="body"/>
          </p:nvPr>
        </p:nvSpPr>
        <p:spPr>
          <a:xfrm>
            <a:off x="857739" y="1600201"/>
            <a:ext cx="10160100" cy="32262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logs generally identify the following:</a:t>
            </a:r>
            <a:endParaRPr/>
          </a:p>
          <a:p>
            <a:pPr indent="-171450" lvl="1" marL="400050" rtl="0" algn="l">
              <a:lnSpc>
                <a:spcPct val="95000"/>
              </a:lnSpc>
              <a:spcBef>
                <a:spcPts val="600"/>
              </a:spcBef>
              <a:spcAft>
                <a:spcPts val="0"/>
              </a:spcAft>
              <a:buSzPts val="1800"/>
              <a:buChar char="•"/>
            </a:pPr>
            <a:r>
              <a:rPr lang="en-US"/>
              <a:t>E-mail messages an account received</a:t>
            </a:r>
            <a:endParaRPr/>
          </a:p>
          <a:p>
            <a:pPr indent="-171450" lvl="1" marL="400050" rtl="0" algn="l">
              <a:lnSpc>
                <a:spcPct val="95000"/>
              </a:lnSpc>
              <a:spcBef>
                <a:spcPts val="600"/>
              </a:spcBef>
              <a:spcAft>
                <a:spcPts val="0"/>
              </a:spcAft>
              <a:buSzPts val="1800"/>
              <a:buChar char="•"/>
            </a:pPr>
            <a:r>
              <a:rPr lang="en-US"/>
              <a:t>Sending IP address</a:t>
            </a:r>
            <a:endParaRPr/>
          </a:p>
          <a:p>
            <a:pPr indent="-171450" lvl="1" marL="400050" rtl="0" algn="l">
              <a:lnSpc>
                <a:spcPct val="95000"/>
              </a:lnSpc>
              <a:spcBef>
                <a:spcPts val="600"/>
              </a:spcBef>
              <a:spcAft>
                <a:spcPts val="0"/>
              </a:spcAft>
              <a:buSzPts val="1800"/>
              <a:buChar char="•"/>
            </a:pPr>
            <a:r>
              <a:rPr lang="en-US"/>
              <a:t>Receiving and reading date and time</a:t>
            </a:r>
            <a:endParaRPr/>
          </a:p>
          <a:p>
            <a:pPr indent="-171450" lvl="1" marL="400050" rtl="0" algn="l">
              <a:lnSpc>
                <a:spcPct val="95000"/>
              </a:lnSpc>
              <a:spcBef>
                <a:spcPts val="600"/>
              </a:spcBef>
              <a:spcAft>
                <a:spcPts val="0"/>
              </a:spcAft>
              <a:buSzPts val="1800"/>
              <a:buChar char="•"/>
            </a:pPr>
            <a:r>
              <a:rPr lang="en-US"/>
              <a:t>E-mail content</a:t>
            </a:r>
            <a:endParaRPr/>
          </a:p>
          <a:p>
            <a:pPr indent="-171450" lvl="1" marL="400050" rtl="0" algn="l">
              <a:lnSpc>
                <a:spcPct val="95000"/>
              </a:lnSpc>
              <a:spcBef>
                <a:spcPts val="600"/>
              </a:spcBef>
              <a:spcAft>
                <a:spcPts val="0"/>
              </a:spcAft>
              <a:buSzPts val="1800"/>
              <a:buChar char="•"/>
            </a:pPr>
            <a:r>
              <a:rPr lang="en-US"/>
              <a:t>System-specific information</a:t>
            </a:r>
            <a:endParaRPr/>
          </a:p>
          <a:p>
            <a:pPr indent="-171450" lvl="0" marL="171450" rtl="0" algn="l">
              <a:lnSpc>
                <a:spcPct val="95000"/>
              </a:lnSpc>
              <a:spcBef>
                <a:spcPts val="1200"/>
              </a:spcBef>
              <a:spcAft>
                <a:spcPts val="0"/>
              </a:spcAft>
              <a:buSzPts val="2000"/>
              <a:buChar char="•"/>
            </a:pPr>
            <a:r>
              <a:rPr lang="en-US"/>
              <a:t>Contact suspect’s network e-mail administrator as soon as possible</a:t>
            </a:r>
            <a:endParaRPr/>
          </a:p>
          <a:p>
            <a:pPr indent="-171450" lvl="0" marL="171450" rtl="0" algn="l">
              <a:lnSpc>
                <a:spcPct val="95000"/>
              </a:lnSpc>
              <a:spcBef>
                <a:spcPts val="1200"/>
              </a:spcBef>
              <a:spcAft>
                <a:spcPts val="0"/>
              </a:spcAft>
              <a:buSzPts val="2000"/>
              <a:buChar char="•"/>
            </a:pPr>
            <a:r>
              <a:rPr lang="en-US"/>
              <a:t>Servers can recover deleted e-mails</a:t>
            </a:r>
            <a:endParaRPr/>
          </a:p>
          <a:p>
            <a:pPr indent="-171450" lvl="1" marL="400050" rtl="0" algn="l">
              <a:lnSpc>
                <a:spcPct val="95000"/>
              </a:lnSpc>
              <a:spcBef>
                <a:spcPts val="600"/>
              </a:spcBef>
              <a:spcAft>
                <a:spcPts val="0"/>
              </a:spcAft>
              <a:buSzPts val="1800"/>
              <a:buChar char="•"/>
            </a:pPr>
            <a:r>
              <a:rPr lang="en-US"/>
              <a:t>Similar to deletion of files on a hard drive</a:t>
            </a:r>
            <a:endParaRPr/>
          </a:p>
        </p:txBody>
      </p:sp>
      <p:sp>
        <p:nvSpPr>
          <p:cNvPr id="457" name="Google Shape;457;p4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E-mail Servers (2 of 2)</a:t>
            </a:r>
            <a:endParaRPr/>
          </a:p>
        </p:txBody>
      </p:sp>
      <p:sp>
        <p:nvSpPr>
          <p:cNvPr id="458" name="Google Shape;458;p4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59" name="Google Shape;459;p4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0"/>
          <p:cNvSpPr txBox="1"/>
          <p:nvPr>
            <p:ph idx="1" type="body"/>
          </p:nvPr>
        </p:nvSpPr>
        <p:spPr>
          <a:xfrm>
            <a:off x="857739" y="1600201"/>
            <a:ext cx="10160100" cy="2652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Common UNIX e-mail servers:  Postfix and Sendmail </a:t>
            </a:r>
            <a:endParaRPr/>
          </a:p>
          <a:p>
            <a:pPr indent="-171450" lvl="0" marL="171450" rtl="0" algn="l">
              <a:lnSpc>
                <a:spcPct val="95000"/>
              </a:lnSpc>
              <a:spcBef>
                <a:spcPts val="1200"/>
              </a:spcBef>
              <a:spcAft>
                <a:spcPts val="0"/>
              </a:spcAft>
              <a:buSzPts val="2000"/>
              <a:buChar char="•"/>
            </a:pPr>
            <a:r>
              <a:rPr lang="en-US">
                <a:latin typeface="Courier New"/>
                <a:ea typeface="Courier New"/>
                <a:cs typeface="Courier New"/>
                <a:sym typeface="Courier New"/>
              </a:rPr>
              <a:t>/etc/sendmail.cf</a:t>
            </a:r>
            <a:endParaRPr/>
          </a:p>
          <a:p>
            <a:pPr indent="-171450" lvl="1" marL="400050" rtl="0" algn="l">
              <a:lnSpc>
                <a:spcPct val="95000"/>
              </a:lnSpc>
              <a:spcBef>
                <a:spcPts val="600"/>
              </a:spcBef>
              <a:spcAft>
                <a:spcPts val="0"/>
              </a:spcAft>
              <a:buSzPts val="1800"/>
              <a:buChar char="•"/>
            </a:pPr>
            <a:r>
              <a:rPr lang="en-US"/>
              <a:t>Configuration file for Sendmail</a:t>
            </a:r>
            <a:endParaRPr/>
          </a:p>
          <a:p>
            <a:pPr indent="-171450" lvl="0" marL="171450" rtl="0" algn="l">
              <a:lnSpc>
                <a:spcPct val="95000"/>
              </a:lnSpc>
              <a:spcBef>
                <a:spcPts val="1200"/>
              </a:spcBef>
              <a:spcAft>
                <a:spcPts val="0"/>
              </a:spcAft>
              <a:buSzPts val="2000"/>
              <a:buChar char="•"/>
            </a:pPr>
            <a:r>
              <a:rPr lang="en-US">
                <a:latin typeface="Courier New"/>
                <a:ea typeface="Courier New"/>
                <a:cs typeface="Courier New"/>
                <a:sym typeface="Courier New"/>
              </a:rPr>
              <a:t>/etc/syslog.conf</a:t>
            </a:r>
            <a:endParaRPr/>
          </a:p>
          <a:p>
            <a:pPr indent="-171450" lvl="1" marL="400050" rtl="0" algn="l">
              <a:lnSpc>
                <a:spcPct val="95000"/>
              </a:lnSpc>
              <a:spcBef>
                <a:spcPts val="600"/>
              </a:spcBef>
              <a:spcAft>
                <a:spcPts val="0"/>
              </a:spcAft>
              <a:buSzPts val="1800"/>
              <a:buChar char="•"/>
            </a:pPr>
            <a:r>
              <a:rPr lang="en-US"/>
              <a:t>Specifies how and which events Sendmail logs</a:t>
            </a:r>
            <a:endParaRPr/>
          </a:p>
          <a:p>
            <a:pPr indent="-171450" lvl="0" marL="171450" rtl="0" algn="l">
              <a:lnSpc>
                <a:spcPct val="95000"/>
              </a:lnSpc>
              <a:spcBef>
                <a:spcPts val="1200"/>
              </a:spcBef>
              <a:spcAft>
                <a:spcPts val="0"/>
              </a:spcAft>
              <a:buSzPts val="2000"/>
              <a:buChar char="•"/>
            </a:pPr>
            <a:r>
              <a:rPr lang="en-US"/>
              <a:t>Postfix has two configuration files</a:t>
            </a:r>
            <a:endParaRPr/>
          </a:p>
          <a:p>
            <a:pPr indent="-171450" lvl="1" marL="400050" rtl="0" algn="l">
              <a:lnSpc>
                <a:spcPct val="95000"/>
              </a:lnSpc>
              <a:spcBef>
                <a:spcPts val="600"/>
              </a:spcBef>
              <a:spcAft>
                <a:spcPts val="0"/>
              </a:spcAft>
              <a:buSzPts val="1800"/>
              <a:buChar char="•"/>
            </a:pPr>
            <a:r>
              <a:rPr lang="en-US">
                <a:latin typeface="Courier New"/>
                <a:ea typeface="Courier New"/>
                <a:cs typeface="Courier New"/>
                <a:sym typeface="Courier New"/>
              </a:rPr>
              <a:t>master. cf and main.cf </a:t>
            </a:r>
            <a:r>
              <a:rPr lang="en-US"/>
              <a:t>(found in </a:t>
            </a:r>
            <a:r>
              <a:rPr lang="en-US">
                <a:latin typeface="Courier New"/>
                <a:ea typeface="Courier New"/>
                <a:cs typeface="Courier New"/>
                <a:sym typeface="Courier New"/>
              </a:rPr>
              <a:t>/etc/postfix</a:t>
            </a:r>
            <a:r>
              <a:rPr lang="en-US"/>
              <a:t>)</a:t>
            </a:r>
            <a:endParaRPr/>
          </a:p>
        </p:txBody>
      </p:sp>
      <p:sp>
        <p:nvSpPr>
          <p:cNvPr id="465" name="Google Shape;465;p5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UNIX E-mail Server Logs (1 of 2)</a:t>
            </a:r>
            <a:endParaRPr/>
          </a:p>
        </p:txBody>
      </p:sp>
      <p:sp>
        <p:nvSpPr>
          <p:cNvPr id="466" name="Google Shape;466;p5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67" name="Google Shape;467;p5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idx="1" type="body"/>
          </p:nvPr>
        </p:nvSpPr>
        <p:spPr>
          <a:xfrm>
            <a:off x="857739" y="1600201"/>
            <a:ext cx="10160100" cy="28554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latin typeface="Courier New"/>
                <a:ea typeface="Courier New"/>
                <a:cs typeface="Courier New"/>
                <a:sym typeface="Courier New"/>
              </a:rPr>
              <a:t>/var/log/maillog</a:t>
            </a:r>
            <a:endParaRPr/>
          </a:p>
          <a:p>
            <a:pPr indent="-171450" lvl="1" marL="400050" rtl="0" algn="l">
              <a:lnSpc>
                <a:spcPct val="95000"/>
              </a:lnSpc>
              <a:spcBef>
                <a:spcPts val="600"/>
              </a:spcBef>
              <a:spcAft>
                <a:spcPts val="0"/>
              </a:spcAft>
              <a:buSzPts val="1800"/>
              <a:buChar char="•"/>
            </a:pPr>
            <a:r>
              <a:rPr lang="en-US"/>
              <a:t>Records </a:t>
            </a:r>
            <a:r>
              <a:rPr b="1" lang="en-US"/>
              <a:t>SMTP</a:t>
            </a:r>
            <a:r>
              <a:rPr lang="en-US"/>
              <a:t>, </a:t>
            </a:r>
            <a:r>
              <a:rPr b="1" lang="en-US"/>
              <a:t>POP3, and IMAP4</a:t>
            </a:r>
            <a:r>
              <a:rPr lang="en-US"/>
              <a:t> communications</a:t>
            </a:r>
            <a:endParaRPr/>
          </a:p>
          <a:p>
            <a:pPr indent="-114300" lvl="2" marL="571500" rtl="0" algn="l">
              <a:lnSpc>
                <a:spcPct val="95000"/>
              </a:lnSpc>
              <a:spcBef>
                <a:spcPts val="360"/>
              </a:spcBef>
              <a:spcAft>
                <a:spcPts val="0"/>
              </a:spcAft>
              <a:buSzPts val="1800"/>
              <a:buChar char="•"/>
            </a:pPr>
            <a:r>
              <a:rPr lang="en-US"/>
              <a:t>Contains an IP address and time stamp that you can compare with the e-mail the victim received</a:t>
            </a:r>
            <a:endParaRPr/>
          </a:p>
          <a:p>
            <a:pPr indent="-171450" lvl="0" marL="171450" rtl="0" algn="l">
              <a:lnSpc>
                <a:spcPct val="95000"/>
              </a:lnSpc>
              <a:spcBef>
                <a:spcPts val="1200"/>
              </a:spcBef>
              <a:spcAft>
                <a:spcPts val="0"/>
              </a:spcAft>
              <a:buSzPts val="2000"/>
              <a:buChar char="•"/>
            </a:pPr>
            <a:r>
              <a:rPr lang="en-US"/>
              <a:t>Default location for storing log files:</a:t>
            </a:r>
            <a:endParaRPr/>
          </a:p>
          <a:p>
            <a:pPr indent="-171450" lvl="1" marL="400050" rtl="0" algn="l">
              <a:lnSpc>
                <a:spcPct val="95000"/>
              </a:lnSpc>
              <a:spcBef>
                <a:spcPts val="600"/>
              </a:spcBef>
              <a:spcAft>
                <a:spcPts val="0"/>
              </a:spcAft>
              <a:buSzPts val="1800"/>
              <a:buChar char="•"/>
            </a:pPr>
            <a:r>
              <a:rPr lang="en-US">
                <a:latin typeface="Courier New"/>
                <a:ea typeface="Courier New"/>
                <a:cs typeface="Courier New"/>
                <a:sym typeface="Courier New"/>
              </a:rPr>
              <a:t>/var/log</a:t>
            </a:r>
            <a:endParaRPr/>
          </a:p>
          <a:p>
            <a:pPr indent="-171450" lvl="1" marL="400050" rtl="0" algn="l">
              <a:lnSpc>
                <a:spcPct val="95000"/>
              </a:lnSpc>
              <a:spcBef>
                <a:spcPts val="600"/>
              </a:spcBef>
              <a:spcAft>
                <a:spcPts val="0"/>
              </a:spcAft>
              <a:buSzPts val="1800"/>
              <a:buChar char="•"/>
            </a:pPr>
            <a:r>
              <a:rPr lang="en-US"/>
              <a:t>An administrator can change the log location</a:t>
            </a:r>
            <a:endParaRPr/>
          </a:p>
          <a:p>
            <a:pPr indent="-171450" lvl="1" marL="400050" rtl="0" algn="l">
              <a:lnSpc>
                <a:spcPct val="95000"/>
              </a:lnSpc>
              <a:spcBef>
                <a:spcPts val="600"/>
              </a:spcBef>
              <a:spcAft>
                <a:spcPts val="0"/>
              </a:spcAft>
              <a:buSzPts val="1800"/>
              <a:buChar char="•"/>
            </a:pPr>
            <a:r>
              <a:rPr lang="en-US"/>
              <a:t>Use the </a:t>
            </a:r>
            <a:r>
              <a:rPr lang="en-US">
                <a:latin typeface="Courier New"/>
                <a:ea typeface="Courier New"/>
                <a:cs typeface="Courier New"/>
                <a:sym typeface="Courier New"/>
              </a:rPr>
              <a:t>find</a:t>
            </a:r>
            <a:r>
              <a:rPr lang="en-US"/>
              <a:t> or </a:t>
            </a:r>
            <a:r>
              <a:rPr lang="en-US">
                <a:latin typeface="Courier New"/>
                <a:ea typeface="Courier New"/>
                <a:cs typeface="Courier New"/>
                <a:sym typeface="Courier New"/>
              </a:rPr>
              <a:t>locate</a:t>
            </a:r>
            <a:r>
              <a:rPr lang="en-US"/>
              <a:t> command to find them</a:t>
            </a:r>
            <a:endParaRPr/>
          </a:p>
          <a:p>
            <a:pPr indent="-171450" lvl="0" marL="171450" rtl="0" algn="l">
              <a:lnSpc>
                <a:spcPct val="95000"/>
              </a:lnSpc>
              <a:spcBef>
                <a:spcPts val="1200"/>
              </a:spcBef>
              <a:spcAft>
                <a:spcPts val="0"/>
              </a:spcAft>
              <a:buSzPts val="2000"/>
              <a:buChar char="•"/>
            </a:pPr>
            <a:r>
              <a:rPr lang="en-US"/>
              <a:t>Check UNIX man pages for more information</a:t>
            </a:r>
            <a:endParaRPr/>
          </a:p>
        </p:txBody>
      </p:sp>
      <p:sp>
        <p:nvSpPr>
          <p:cNvPr id="473" name="Google Shape;473;p5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UNIX E-mail Server Logs (2 of 2)</a:t>
            </a:r>
            <a:endParaRPr/>
          </a:p>
        </p:txBody>
      </p:sp>
      <p:sp>
        <p:nvSpPr>
          <p:cNvPr id="474" name="Google Shape;474;p5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75" name="Google Shape;475;p5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idx="1" type="body"/>
          </p:nvPr>
        </p:nvSpPr>
        <p:spPr>
          <a:xfrm>
            <a:off x="857739" y="1600201"/>
            <a:ext cx="10160100" cy="28554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Microsoft Exchange Server (Exchange)</a:t>
            </a:r>
            <a:endParaRPr/>
          </a:p>
          <a:p>
            <a:pPr indent="-171450" lvl="1" marL="400050" rtl="0" algn="l">
              <a:lnSpc>
                <a:spcPct val="95000"/>
              </a:lnSpc>
              <a:spcBef>
                <a:spcPts val="600"/>
              </a:spcBef>
              <a:spcAft>
                <a:spcPts val="0"/>
              </a:spcAft>
              <a:buSzPts val="1800"/>
              <a:buChar char="•"/>
            </a:pPr>
            <a:r>
              <a:rPr lang="en-US"/>
              <a:t>Uses a database</a:t>
            </a:r>
            <a:endParaRPr/>
          </a:p>
          <a:p>
            <a:pPr indent="-171450" lvl="1" marL="400050" rtl="0" algn="l">
              <a:lnSpc>
                <a:spcPct val="95000"/>
              </a:lnSpc>
              <a:spcBef>
                <a:spcPts val="600"/>
              </a:spcBef>
              <a:spcAft>
                <a:spcPts val="0"/>
              </a:spcAft>
              <a:buSzPts val="1800"/>
              <a:buChar char="•"/>
            </a:pPr>
            <a:r>
              <a:rPr lang="en-US"/>
              <a:t>Based on Microsoft Extensible Storage Engine (ESE)</a:t>
            </a:r>
            <a:endParaRPr/>
          </a:p>
          <a:p>
            <a:pPr indent="-171450" lvl="0" marL="171450" rtl="0" algn="l">
              <a:lnSpc>
                <a:spcPct val="95000"/>
              </a:lnSpc>
              <a:spcBef>
                <a:spcPts val="1200"/>
              </a:spcBef>
              <a:spcAft>
                <a:spcPts val="0"/>
              </a:spcAft>
              <a:buSzPts val="2000"/>
              <a:buChar char="•"/>
            </a:pPr>
            <a:r>
              <a:rPr lang="en-US"/>
              <a:t>Most useful files in an investigation:</a:t>
            </a:r>
            <a:endParaRPr/>
          </a:p>
          <a:p>
            <a:pPr indent="-171450" lvl="1" marL="400050" rtl="0" algn="l">
              <a:lnSpc>
                <a:spcPct val="95000"/>
              </a:lnSpc>
              <a:spcBef>
                <a:spcPts val="600"/>
              </a:spcBef>
              <a:spcAft>
                <a:spcPts val="0"/>
              </a:spcAft>
              <a:buSzPts val="1800"/>
              <a:buChar char="•"/>
            </a:pPr>
            <a:r>
              <a:rPr lang="en-US"/>
              <a:t>.edb database files, checkpoint files, and temporary files</a:t>
            </a:r>
            <a:endParaRPr/>
          </a:p>
          <a:p>
            <a:pPr indent="-171450" lvl="0" marL="171450" rtl="0" algn="l">
              <a:lnSpc>
                <a:spcPct val="95000"/>
              </a:lnSpc>
              <a:spcBef>
                <a:spcPts val="1200"/>
              </a:spcBef>
              <a:spcAft>
                <a:spcPts val="0"/>
              </a:spcAft>
              <a:buSzPts val="2000"/>
              <a:buChar char="•"/>
            </a:pPr>
            <a:r>
              <a:rPr lang="en-US"/>
              <a:t>Information Store files</a:t>
            </a:r>
            <a:endParaRPr/>
          </a:p>
          <a:p>
            <a:pPr indent="-171450" lvl="1" marL="400050" rtl="0" algn="l">
              <a:lnSpc>
                <a:spcPct val="95000"/>
              </a:lnSpc>
              <a:spcBef>
                <a:spcPts val="600"/>
              </a:spcBef>
              <a:spcAft>
                <a:spcPts val="0"/>
              </a:spcAft>
              <a:buSzPts val="1800"/>
              <a:buChar char="•"/>
            </a:pPr>
            <a:r>
              <a:rPr lang="en-US"/>
              <a:t>Database files *.edb</a:t>
            </a:r>
            <a:endParaRPr/>
          </a:p>
          <a:p>
            <a:pPr indent="-114300" lvl="2" marL="571500" rtl="0" algn="l">
              <a:lnSpc>
                <a:spcPct val="95000"/>
              </a:lnSpc>
              <a:spcBef>
                <a:spcPts val="360"/>
              </a:spcBef>
              <a:spcAft>
                <a:spcPts val="0"/>
              </a:spcAft>
              <a:buSzPts val="1800"/>
              <a:buChar char="•"/>
            </a:pPr>
            <a:r>
              <a:rPr lang="en-US"/>
              <a:t>Responsible for </a:t>
            </a:r>
            <a:r>
              <a:rPr b="1" lang="en-US"/>
              <a:t>MAPI</a:t>
            </a:r>
            <a:r>
              <a:rPr lang="en-US"/>
              <a:t> information</a:t>
            </a:r>
            <a:endParaRPr/>
          </a:p>
        </p:txBody>
      </p:sp>
      <p:sp>
        <p:nvSpPr>
          <p:cNvPr id="481" name="Google Shape;481;p5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Microsoft E-mail Server Logs (1 of 4)</a:t>
            </a:r>
            <a:endParaRPr/>
          </a:p>
        </p:txBody>
      </p:sp>
      <p:sp>
        <p:nvSpPr>
          <p:cNvPr id="482" name="Google Shape;482;p5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83" name="Google Shape;483;p5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3"/>
          <p:cNvSpPr txBox="1"/>
          <p:nvPr>
            <p:ph idx="1" type="body"/>
          </p:nvPr>
        </p:nvSpPr>
        <p:spPr>
          <a:xfrm>
            <a:off x="857739" y="1600201"/>
            <a:ext cx="10160100" cy="2516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solidFill>
                  <a:srgbClr val="3F3F3F"/>
                </a:solidFill>
              </a:rPr>
              <a:t>Transaction logs</a:t>
            </a:r>
            <a:endParaRPr/>
          </a:p>
          <a:p>
            <a:pPr indent="-171450" lvl="1" marL="400050" rtl="0" algn="l">
              <a:lnSpc>
                <a:spcPct val="95000"/>
              </a:lnSpc>
              <a:spcBef>
                <a:spcPts val="600"/>
              </a:spcBef>
              <a:spcAft>
                <a:spcPts val="0"/>
              </a:spcAft>
              <a:buSzPts val="1800"/>
              <a:buChar char="•"/>
            </a:pPr>
            <a:r>
              <a:rPr lang="en-US">
                <a:solidFill>
                  <a:srgbClr val="3F3F3F"/>
                </a:solidFill>
              </a:rPr>
              <a:t>Keep track of changes to its data</a:t>
            </a:r>
            <a:endParaRPr/>
          </a:p>
          <a:p>
            <a:pPr indent="-171450" lvl="0" marL="171450" rtl="0" algn="l">
              <a:lnSpc>
                <a:spcPct val="95000"/>
              </a:lnSpc>
              <a:spcBef>
                <a:spcPts val="1200"/>
              </a:spcBef>
              <a:spcAft>
                <a:spcPts val="0"/>
              </a:spcAft>
              <a:buSzPts val="2000"/>
              <a:buChar char="•"/>
            </a:pPr>
            <a:r>
              <a:rPr lang="en-US">
                <a:solidFill>
                  <a:srgbClr val="3F3F3F"/>
                </a:solidFill>
              </a:rPr>
              <a:t>Checkpoints</a:t>
            </a:r>
            <a:endParaRPr/>
          </a:p>
          <a:p>
            <a:pPr indent="-171450" lvl="1" marL="400050" rtl="0" algn="l">
              <a:lnSpc>
                <a:spcPct val="95000"/>
              </a:lnSpc>
              <a:spcBef>
                <a:spcPts val="600"/>
              </a:spcBef>
              <a:spcAft>
                <a:spcPts val="0"/>
              </a:spcAft>
              <a:buSzPts val="1800"/>
              <a:buChar char="•"/>
            </a:pPr>
            <a:r>
              <a:rPr lang="en-US">
                <a:solidFill>
                  <a:srgbClr val="3F3F3F"/>
                </a:solidFill>
              </a:rPr>
              <a:t>Marks the last point at which the database was written to disk</a:t>
            </a:r>
            <a:endParaRPr/>
          </a:p>
          <a:p>
            <a:pPr indent="-171450" lvl="0" marL="171450" rtl="0" algn="l">
              <a:lnSpc>
                <a:spcPct val="95000"/>
              </a:lnSpc>
              <a:spcBef>
                <a:spcPts val="1200"/>
              </a:spcBef>
              <a:spcAft>
                <a:spcPts val="0"/>
              </a:spcAft>
              <a:buSzPts val="2000"/>
              <a:buChar char="•"/>
            </a:pPr>
            <a:r>
              <a:rPr lang="en-US">
                <a:solidFill>
                  <a:srgbClr val="3F3F3F"/>
                </a:solidFill>
              </a:rPr>
              <a:t>Temporary files</a:t>
            </a:r>
            <a:endParaRPr/>
          </a:p>
          <a:p>
            <a:pPr indent="-171450" lvl="1" marL="400050" rtl="0" algn="l">
              <a:lnSpc>
                <a:spcPct val="95000"/>
              </a:lnSpc>
              <a:spcBef>
                <a:spcPts val="600"/>
              </a:spcBef>
              <a:spcAft>
                <a:spcPts val="0"/>
              </a:spcAft>
              <a:buSzPts val="1800"/>
              <a:buChar char="•"/>
            </a:pPr>
            <a:r>
              <a:rPr lang="en-US">
                <a:solidFill>
                  <a:srgbClr val="3F3F3F"/>
                </a:solidFill>
              </a:rPr>
              <a:t>Created to prevent loss when the server is busy converting binary data to readable text</a:t>
            </a:r>
            <a:endParaRPr/>
          </a:p>
          <a:p>
            <a:pPr indent="0" lvl="1" marL="457200" rtl="0" algn="l">
              <a:lnSpc>
                <a:spcPct val="95000"/>
              </a:lnSpc>
              <a:spcBef>
                <a:spcPts val="600"/>
              </a:spcBef>
              <a:spcAft>
                <a:spcPts val="0"/>
              </a:spcAft>
              <a:buSzPts val="1800"/>
              <a:buFont typeface="Calibri"/>
              <a:buNone/>
            </a:pPr>
            <a:r>
              <a:t/>
            </a:r>
            <a:endParaRPr>
              <a:solidFill>
                <a:srgbClr val="3F3F3F"/>
              </a:solidFill>
            </a:endParaRPr>
          </a:p>
        </p:txBody>
      </p:sp>
      <p:sp>
        <p:nvSpPr>
          <p:cNvPr id="489" name="Google Shape;489;p5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Microsoft E-mail Server Logs (2 of 4)</a:t>
            </a:r>
            <a:endParaRPr/>
          </a:p>
        </p:txBody>
      </p:sp>
      <p:sp>
        <p:nvSpPr>
          <p:cNvPr id="490" name="Google Shape;490;p5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91" name="Google Shape;491;p5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idx="1" type="body"/>
          </p:nvPr>
        </p:nvSpPr>
        <p:spPr>
          <a:xfrm>
            <a:off x="857739" y="1600201"/>
            <a:ext cx="10160100" cy="3167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An increase in e-mail scams and fraud attempts with phishing or spoofing</a:t>
            </a:r>
            <a:endParaRPr/>
          </a:p>
          <a:p>
            <a:pPr indent="-171450" lvl="1" marL="400050" rtl="0" algn="l">
              <a:lnSpc>
                <a:spcPct val="95000"/>
              </a:lnSpc>
              <a:spcBef>
                <a:spcPts val="600"/>
              </a:spcBef>
              <a:spcAft>
                <a:spcPts val="0"/>
              </a:spcAft>
              <a:buSzPts val="2200"/>
              <a:buChar char="•"/>
            </a:pPr>
            <a:r>
              <a:rPr lang="en-US" sz="2200"/>
              <a:t>Investigators need to know how to examine and interpret the unique content of e-mail messages</a:t>
            </a:r>
            <a:endParaRPr/>
          </a:p>
          <a:p>
            <a:pPr indent="-171450" lvl="0" marL="171450" rtl="0" algn="l">
              <a:lnSpc>
                <a:spcPct val="95000"/>
              </a:lnSpc>
              <a:spcBef>
                <a:spcPts val="1200"/>
              </a:spcBef>
              <a:spcAft>
                <a:spcPts val="0"/>
              </a:spcAft>
              <a:buSzPts val="2000"/>
              <a:buChar char="•"/>
            </a:pPr>
            <a:r>
              <a:rPr b="1" lang="en-US"/>
              <a:t>Phishing </a:t>
            </a:r>
            <a:r>
              <a:rPr lang="en-US"/>
              <a:t>e-mails contain links to text on a Web page</a:t>
            </a:r>
            <a:endParaRPr/>
          </a:p>
          <a:p>
            <a:pPr indent="-171450" lvl="1" marL="400050" rtl="0" algn="l">
              <a:lnSpc>
                <a:spcPct val="95000"/>
              </a:lnSpc>
              <a:spcBef>
                <a:spcPts val="600"/>
              </a:spcBef>
              <a:spcAft>
                <a:spcPts val="0"/>
              </a:spcAft>
              <a:buSzPts val="2200"/>
              <a:buChar char="•"/>
            </a:pPr>
            <a:r>
              <a:rPr lang="en-US" sz="2200"/>
              <a:t>Attempts to get personal information from reader</a:t>
            </a:r>
            <a:endParaRPr/>
          </a:p>
          <a:p>
            <a:pPr indent="-171450" lvl="0" marL="171450" rtl="0" algn="l">
              <a:lnSpc>
                <a:spcPct val="95000"/>
              </a:lnSpc>
              <a:spcBef>
                <a:spcPts val="1200"/>
              </a:spcBef>
              <a:spcAft>
                <a:spcPts val="0"/>
              </a:spcAft>
              <a:buSzPts val="2000"/>
              <a:buChar char="•"/>
            </a:pPr>
            <a:r>
              <a:rPr b="1" lang="en-US"/>
              <a:t>Pharming </a:t>
            </a:r>
            <a:r>
              <a:rPr lang="en-US"/>
              <a:t>- DNS poisoning takes user to a fake site</a:t>
            </a:r>
            <a:endParaRPr/>
          </a:p>
          <a:p>
            <a:pPr indent="-171450" lvl="0" marL="171450" rtl="0" algn="l">
              <a:lnSpc>
                <a:spcPct val="95000"/>
              </a:lnSpc>
              <a:spcBef>
                <a:spcPts val="1200"/>
              </a:spcBef>
              <a:spcAft>
                <a:spcPts val="0"/>
              </a:spcAft>
              <a:buSzPts val="2000"/>
              <a:buChar char="•"/>
            </a:pPr>
            <a:r>
              <a:rPr lang="en-US"/>
              <a:t>A noteworthy e-mail scam was 419, or the Nigerian Scam</a:t>
            </a:r>
            <a:endParaRPr/>
          </a:p>
          <a:p>
            <a:pPr indent="-44450" lvl="0" marL="171450" rtl="0" algn="l">
              <a:lnSpc>
                <a:spcPct val="95000"/>
              </a:lnSpc>
              <a:spcBef>
                <a:spcPts val="1200"/>
              </a:spcBef>
              <a:spcAft>
                <a:spcPts val="0"/>
              </a:spcAft>
              <a:buSzPts val="2000"/>
              <a:buNone/>
            </a:pPr>
            <a:r>
              <a:t/>
            </a:r>
            <a:endParaRPr/>
          </a:p>
        </p:txBody>
      </p:sp>
      <p:sp>
        <p:nvSpPr>
          <p:cNvPr id="281" name="Google Shape;281;p27"/>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 of E-mail in Investigations (1 of 2)</a:t>
            </a:r>
            <a:endParaRPr/>
          </a:p>
        </p:txBody>
      </p:sp>
      <p:sp>
        <p:nvSpPr>
          <p:cNvPr id="282" name="Google Shape;282;p2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83" name="Google Shape;283;p2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idx="1" type="body"/>
          </p:nvPr>
        </p:nvSpPr>
        <p:spPr>
          <a:xfrm>
            <a:off x="857739" y="1600201"/>
            <a:ext cx="10160100" cy="22056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To retrieve log files created by Exchange</a:t>
            </a:r>
            <a:endParaRPr/>
          </a:p>
          <a:p>
            <a:pPr indent="-171450" lvl="1" marL="400050" rtl="0" algn="l">
              <a:lnSpc>
                <a:spcPct val="95000"/>
              </a:lnSpc>
              <a:spcBef>
                <a:spcPts val="600"/>
              </a:spcBef>
              <a:spcAft>
                <a:spcPts val="0"/>
              </a:spcAft>
              <a:buSzPts val="1800"/>
              <a:buChar char="•"/>
            </a:pPr>
            <a:r>
              <a:rPr lang="en-US"/>
              <a:t>Use the Windows PowerShell cmdlet </a:t>
            </a:r>
            <a:r>
              <a:rPr lang="en-US">
                <a:latin typeface="Courier New"/>
                <a:ea typeface="Courier New"/>
                <a:cs typeface="Courier New"/>
                <a:sym typeface="Courier New"/>
              </a:rPr>
              <a:t>GetTransactionLogStats.ps1 -Gather</a:t>
            </a:r>
            <a:endParaRPr/>
          </a:p>
          <a:p>
            <a:pPr indent="-171450" lvl="0" marL="171450" rtl="0" algn="l">
              <a:lnSpc>
                <a:spcPct val="95000"/>
              </a:lnSpc>
              <a:spcBef>
                <a:spcPts val="1200"/>
              </a:spcBef>
              <a:spcAft>
                <a:spcPts val="0"/>
              </a:spcAft>
              <a:buSzPts val="2000"/>
              <a:buChar char="•"/>
            </a:pPr>
            <a:r>
              <a:rPr lang="en-US"/>
              <a:t>Tracking.log</a:t>
            </a:r>
            <a:endParaRPr/>
          </a:p>
          <a:p>
            <a:pPr indent="-171450" lvl="1" marL="400050" rtl="0" algn="l">
              <a:lnSpc>
                <a:spcPct val="95000"/>
              </a:lnSpc>
              <a:spcBef>
                <a:spcPts val="600"/>
              </a:spcBef>
              <a:spcAft>
                <a:spcPts val="0"/>
              </a:spcAft>
              <a:buSzPts val="1800"/>
              <a:buChar char="•"/>
            </a:pPr>
            <a:r>
              <a:rPr lang="en-US"/>
              <a:t>An Exchange server log that tracks messages</a:t>
            </a:r>
            <a:endParaRPr/>
          </a:p>
          <a:p>
            <a:pPr indent="-171450" lvl="0" marL="171450" rtl="0" algn="l">
              <a:lnSpc>
                <a:spcPct val="95000"/>
              </a:lnSpc>
              <a:spcBef>
                <a:spcPts val="1200"/>
              </a:spcBef>
              <a:spcAft>
                <a:spcPts val="0"/>
              </a:spcAft>
              <a:buSzPts val="2000"/>
              <a:buChar char="•"/>
            </a:pPr>
            <a:r>
              <a:rPr lang="en-US"/>
              <a:t>Another log used for investigating the Exchange environment is the troubleshooting log</a:t>
            </a:r>
            <a:endParaRPr/>
          </a:p>
          <a:p>
            <a:pPr indent="-171450" lvl="1" marL="400050" rtl="0" algn="l">
              <a:lnSpc>
                <a:spcPct val="95000"/>
              </a:lnSpc>
              <a:spcBef>
                <a:spcPts val="600"/>
              </a:spcBef>
              <a:spcAft>
                <a:spcPts val="0"/>
              </a:spcAft>
              <a:buSzPts val="1800"/>
              <a:buChar char="•"/>
            </a:pPr>
            <a:r>
              <a:rPr lang="en-US"/>
              <a:t>Use Windows Event Viewer to read the log</a:t>
            </a:r>
            <a:endParaRPr/>
          </a:p>
        </p:txBody>
      </p:sp>
      <p:sp>
        <p:nvSpPr>
          <p:cNvPr id="497" name="Google Shape;497;p5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Microsoft E-mail Server Logs (3 of 4)</a:t>
            </a:r>
            <a:endParaRPr/>
          </a:p>
        </p:txBody>
      </p:sp>
      <p:sp>
        <p:nvSpPr>
          <p:cNvPr id="498" name="Google Shape;498;p5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99" name="Google Shape;499;p5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The screenshot shows event viewer window. In the left pane, the application option is selected. In the middle pane, a table lists level, date and time, source, and event I d. The symbol I beside each entry in the first column represents the security level. Below this, the event I d is shown. Two tabs namely, general and details are shown and the general tab is selected. In the right pane, actions show application and event 1 6 3 8 4, security- s p p section." id="504" name="Google Shape;504;p55"/>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05" name="Google Shape;505;p5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Microsoft E-mail Server Logs (4 of 4)</a:t>
            </a:r>
            <a:endParaRPr/>
          </a:p>
        </p:txBody>
      </p:sp>
      <p:sp>
        <p:nvSpPr>
          <p:cNvPr id="506" name="Google Shape;506;p5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07" name="Google Shape;507;p5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6"/>
          <p:cNvSpPr txBox="1"/>
          <p:nvPr>
            <p:ph idx="1" type="body"/>
          </p:nvPr>
        </p:nvSpPr>
        <p:spPr>
          <a:xfrm>
            <a:off x="857739" y="1600201"/>
            <a:ext cx="10160100" cy="47361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Tools include:</a:t>
            </a:r>
            <a:endParaRPr/>
          </a:p>
          <a:p>
            <a:pPr indent="-171450" lvl="1" marL="400050" rtl="0" algn="l">
              <a:lnSpc>
                <a:spcPct val="95000"/>
              </a:lnSpc>
              <a:spcBef>
                <a:spcPts val="600"/>
              </a:spcBef>
              <a:spcAft>
                <a:spcPts val="0"/>
              </a:spcAft>
              <a:buSzPts val="2300"/>
              <a:buChar char="•"/>
            </a:pPr>
            <a:r>
              <a:rPr lang="en-US" sz="2300"/>
              <a:t>DataNumen for Outlook and Outlook Express</a:t>
            </a:r>
            <a:endParaRPr/>
          </a:p>
          <a:p>
            <a:pPr indent="-171450" lvl="1" marL="400050" rtl="0" algn="l">
              <a:lnSpc>
                <a:spcPct val="95000"/>
              </a:lnSpc>
              <a:spcBef>
                <a:spcPts val="600"/>
              </a:spcBef>
              <a:spcAft>
                <a:spcPts val="0"/>
              </a:spcAft>
              <a:buSzPts val="2300"/>
              <a:buChar char="•"/>
            </a:pPr>
            <a:r>
              <a:rPr lang="en-US" sz="2300"/>
              <a:t>FINALeMAIL for Outlook Express and Eudora</a:t>
            </a:r>
            <a:endParaRPr/>
          </a:p>
          <a:p>
            <a:pPr indent="-171450" lvl="1" marL="400050" rtl="0" algn="l">
              <a:lnSpc>
                <a:spcPct val="95000"/>
              </a:lnSpc>
              <a:spcBef>
                <a:spcPts val="600"/>
              </a:spcBef>
              <a:spcAft>
                <a:spcPts val="0"/>
              </a:spcAft>
              <a:buSzPts val="2300"/>
              <a:buChar char="•"/>
            </a:pPr>
            <a:r>
              <a:rPr lang="en-US" sz="2300"/>
              <a:t>Sawmill-Novell GroupWise for log analysis</a:t>
            </a:r>
            <a:endParaRPr/>
          </a:p>
          <a:p>
            <a:pPr indent="-171450" lvl="1" marL="400050" rtl="0" algn="l">
              <a:lnSpc>
                <a:spcPct val="95000"/>
              </a:lnSpc>
              <a:spcBef>
                <a:spcPts val="600"/>
              </a:spcBef>
              <a:spcAft>
                <a:spcPts val="0"/>
              </a:spcAft>
              <a:buSzPts val="2300"/>
              <a:buChar char="•"/>
            </a:pPr>
            <a:r>
              <a:rPr lang="en-US" sz="2300"/>
              <a:t>MailXaminer for multiple e-mail formatas and large data sets</a:t>
            </a:r>
            <a:endParaRPr/>
          </a:p>
          <a:p>
            <a:pPr indent="-171450" lvl="1" marL="400050" rtl="0" algn="l">
              <a:lnSpc>
                <a:spcPct val="95000"/>
              </a:lnSpc>
              <a:spcBef>
                <a:spcPts val="600"/>
              </a:spcBef>
              <a:spcAft>
                <a:spcPts val="0"/>
              </a:spcAft>
              <a:buSzPts val="2300"/>
              <a:buChar char="•"/>
            </a:pPr>
            <a:r>
              <a:rPr lang="en-US" sz="2300"/>
              <a:t>Fookes Aid4Mail and MailBag Assistant</a:t>
            </a:r>
            <a:endParaRPr/>
          </a:p>
          <a:p>
            <a:pPr indent="-171450" lvl="1" marL="400050" rtl="0" algn="l">
              <a:lnSpc>
                <a:spcPct val="95000"/>
              </a:lnSpc>
              <a:spcBef>
                <a:spcPts val="600"/>
              </a:spcBef>
              <a:spcAft>
                <a:spcPts val="0"/>
              </a:spcAft>
              <a:buSzPts val="2300"/>
              <a:buChar char="•"/>
            </a:pPr>
            <a:r>
              <a:rPr lang="en-US" sz="2300"/>
              <a:t>Paraben E-Mail Examiner</a:t>
            </a:r>
            <a:endParaRPr/>
          </a:p>
          <a:p>
            <a:pPr indent="-171450" lvl="1" marL="400050" rtl="0" algn="l">
              <a:lnSpc>
                <a:spcPct val="95000"/>
              </a:lnSpc>
              <a:spcBef>
                <a:spcPts val="600"/>
              </a:spcBef>
              <a:spcAft>
                <a:spcPts val="0"/>
              </a:spcAft>
              <a:buSzPts val="2300"/>
              <a:buChar char="•"/>
            </a:pPr>
            <a:r>
              <a:rPr lang="en-US" sz="2300"/>
              <a:t>AccessData FTK for Outlook and Outlook Express</a:t>
            </a:r>
            <a:endParaRPr/>
          </a:p>
          <a:p>
            <a:pPr indent="-171450" lvl="1" marL="400050" rtl="0" algn="l">
              <a:lnSpc>
                <a:spcPct val="95000"/>
              </a:lnSpc>
              <a:spcBef>
                <a:spcPts val="600"/>
              </a:spcBef>
              <a:spcAft>
                <a:spcPts val="0"/>
              </a:spcAft>
              <a:buSzPts val="2300"/>
              <a:buChar char="•"/>
            </a:pPr>
            <a:r>
              <a:rPr lang="en-US" sz="2300"/>
              <a:t>Ontrack Easy Recovery EmailRepair</a:t>
            </a:r>
            <a:endParaRPr sz="2300"/>
          </a:p>
          <a:p>
            <a:pPr indent="-171450" lvl="1" marL="400050" rtl="0" algn="l">
              <a:lnSpc>
                <a:spcPct val="95000"/>
              </a:lnSpc>
              <a:spcBef>
                <a:spcPts val="600"/>
              </a:spcBef>
              <a:spcAft>
                <a:spcPts val="0"/>
              </a:spcAft>
              <a:buSzPts val="2300"/>
              <a:buChar char="•"/>
            </a:pPr>
            <a:r>
              <a:rPr lang="en-US" sz="2300"/>
              <a:t>R-Tools R-Mail</a:t>
            </a:r>
            <a:endParaRPr/>
          </a:p>
          <a:p>
            <a:pPr indent="-171450" lvl="1" marL="400050" rtl="0" algn="l">
              <a:lnSpc>
                <a:spcPct val="95000"/>
              </a:lnSpc>
              <a:spcBef>
                <a:spcPts val="600"/>
              </a:spcBef>
              <a:spcAft>
                <a:spcPts val="0"/>
              </a:spcAft>
              <a:buSzPts val="2300"/>
              <a:buChar char="•"/>
            </a:pPr>
            <a:r>
              <a:rPr lang="en-US" sz="2300"/>
              <a:t>OfficeRecovery’s MailRecovery </a:t>
            </a:r>
            <a:endParaRPr/>
          </a:p>
          <a:p>
            <a:pPr indent="-57150" lvl="1" marL="400050" rtl="0" algn="l">
              <a:lnSpc>
                <a:spcPct val="95000"/>
              </a:lnSpc>
              <a:spcBef>
                <a:spcPts val="600"/>
              </a:spcBef>
              <a:spcAft>
                <a:spcPts val="0"/>
              </a:spcAft>
              <a:buSzPts val="1800"/>
              <a:buNone/>
            </a:pPr>
            <a:r>
              <a:t/>
            </a:r>
            <a:endParaRPr/>
          </a:p>
        </p:txBody>
      </p:sp>
      <p:sp>
        <p:nvSpPr>
          <p:cNvPr id="513" name="Google Shape;513;p56"/>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Specialized E-mail Forensics Tools (1 of 3)</a:t>
            </a:r>
            <a:endParaRPr/>
          </a:p>
        </p:txBody>
      </p:sp>
      <p:sp>
        <p:nvSpPr>
          <p:cNvPr id="514" name="Google Shape;514;p5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15" name="Google Shape;515;p5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 type="body"/>
          </p:nvPr>
        </p:nvSpPr>
        <p:spPr>
          <a:xfrm>
            <a:off x="857739" y="1600201"/>
            <a:ext cx="10160100" cy="38772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Tools (continued)</a:t>
            </a:r>
            <a:endParaRPr/>
          </a:p>
          <a:p>
            <a:pPr indent="-171450" lvl="1" marL="400050" rtl="0" algn="l">
              <a:lnSpc>
                <a:spcPct val="95000"/>
              </a:lnSpc>
              <a:spcBef>
                <a:spcPts val="600"/>
              </a:spcBef>
              <a:spcAft>
                <a:spcPts val="0"/>
              </a:spcAft>
              <a:buSzPts val="1800"/>
              <a:buChar char="•"/>
            </a:pPr>
            <a:r>
              <a:rPr lang="en-US"/>
              <a:t>MXToolBox for decoding e-mail headers</a:t>
            </a:r>
            <a:endParaRPr/>
          </a:p>
          <a:p>
            <a:pPr indent="-171450" lvl="1" marL="400050" rtl="0" algn="l">
              <a:lnSpc>
                <a:spcPct val="95000"/>
              </a:lnSpc>
              <a:spcBef>
                <a:spcPts val="600"/>
              </a:spcBef>
              <a:spcAft>
                <a:spcPts val="0"/>
              </a:spcAft>
              <a:buSzPts val="1800"/>
              <a:buChar char="•"/>
            </a:pPr>
            <a:r>
              <a:rPr lang="en-US"/>
              <a:t>FreeViewer with free tools for various servers</a:t>
            </a:r>
            <a:endParaRPr/>
          </a:p>
          <a:p>
            <a:pPr indent="-171450" lvl="0" marL="171450" rtl="0" algn="l">
              <a:lnSpc>
                <a:spcPct val="95000"/>
              </a:lnSpc>
              <a:spcBef>
                <a:spcPts val="1200"/>
              </a:spcBef>
              <a:spcAft>
                <a:spcPts val="0"/>
              </a:spcAft>
              <a:buSzPts val="2000"/>
              <a:buChar char="•"/>
            </a:pPr>
            <a:r>
              <a:rPr lang="en-US"/>
              <a:t>Tools allow you to find:</a:t>
            </a:r>
            <a:endParaRPr/>
          </a:p>
          <a:p>
            <a:pPr indent="-171450" lvl="1" marL="400050" rtl="0" algn="l">
              <a:lnSpc>
                <a:spcPct val="95000"/>
              </a:lnSpc>
              <a:spcBef>
                <a:spcPts val="600"/>
              </a:spcBef>
              <a:spcAft>
                <a:spcPts val="0"/>
              </a:spcAft>
              <a:buSzPts val="1800"/>
              <a:buChar char="•"/>
            </a:pPr>
            <a:r>
              <a:rPr lang="en-US"/>
              <a:t>E-mail database files</a:t>
            </a:r>
            <a:endParaRPr/>
          </a:p>
          <a:p>
            <a:pPr indent="-171450" lvl="1" marL="400050" rtl="0" algn="l">
              <a:lnSpc>
                <a:spcPct val="95000"/>
              </a:lnSpc>
              <a:spcBef>
                <a:spcPts val="600"/>
              </a:spcBef>
              <a:spcAft>
                <a:spcPts val="0"/>
              </a:spcAft>
              <a:buSzPts val="1800"/>
              <a:buChar char="•"/>
            </a:pPr>
            <a:r>
              <a:rPr lang="en-US"/>
              <a:t>Personal e-mail files</a:t>
            </a:r>
            <a:endParaRPr/>
          </a:p>
          <a:p>
            <a:pPr indent="-171450" lvl="1" marL="400050" rtl="0" algn="l">
              <a:lnSpc>
                <a:spcPct val="95000"/>
              </a:lnSpc>
              <a:spcBef>
                <a:spcPts val="600"/>
              </a:spcBef>
              <a:spcAft>
                <a:spcPts val="0"/>
              </a:spcAft>
              <a:buSzPts val="1800"/>
              <a:buChar char="•"/>
            </a:pPr>
            <a:r>
              <a:rPr lang="en-US"/>
              <a:t>Offline storage files</a:t>
            </a:r>
            <a:endParaRPr/>
          </a:p>
          <a:p>
            <a:pPr indent="-171450" lvl="1" marL="400050" rtl="0" algn="l">
              <a:lnSpc>
                <a:spcPct val="95000"/>
              </a:lnSpc>
              <a:spcBef>
                <a:spcPts val="600"/>
              </a:spcBef>
              <a:spcAft>
                <a:spcPts val="0"/>
              </a:spcAft>
              <a:buSzPts val="1800"/>
              <a:buChar char="•"/>
            </a:pPr>
            <a:r>
              <a:rPr lang="en-US"/>
              <a:t>Log files</a:t>
            </a:r>
            <a:endParaRPr/>
          </a:p>
          <a:p>
            <a:pPr indent="-171450" lvl="0" marL="171450" rtl="0" algn="l">
              <a:lnSpc>
                <a:spcPct val="95000"/>
              </a:lnSpc>
              <a:spcBef>
                <a:spcPts val="1200"/>
              </a:spcBef>
              <a:spcAft>
                <a:spcPts val="0"/>
              </a:spcAft>
              <a:buSzPts val="2000"/>
              <a:buChar char="•"/>
            </a:pPr>
            <a:r>
              <a:rPr lang="en-US"/>
              <a:t>Advantage of using data recovery tools</a:t>
            </a:r>
            <a:endParaRPr/>
          </a:p>
          <a:p>
            <a:pPr indent="-171450" lvl="1" marL="400050" rtl="0" algn="l">
              <a:lnSpc>
                <a:spcPct val="95000"/>
              </a:lnSpc>
              <a:spcBef>
                <a:spcPts val="600"/>
              </a:spcBef>
              <a:spcAft>
                <a:spcPts val="0"/>
              </a:spcAft>
              <a:buSzPts val="1800"/>
              <a:buChar char="•"/>
            </a:pPr>
            <a:r>
              <a:rPr lang="en-US"/>
              <a:t>You don’t need to know how e-mail servers and clients work to extract data from them</a:t>
            </a:r>
            <a:endParaRPr/>
          </a:p>
          <a:p>
            <a:pPr indent="-57150" lvl="1" marL="400050" rtl="0" algn="l">
              <a:lnSpc>
                <a:spcPct val="95000"/>
              </a:lnSpc>
              <a:spcBef>
                <a:spcPts val="600"/>
              </a:spcBef>
              <a:spcAft>
                <a:spcPts val="0"/>
              </a:spcAft>
              <a:buSzPts val="1800"/>
              <a:buNone/>
            </a:pPr>
            <a:r>
              <a:t/>
            </a:r>
            <a:endParaRPr/>
          </a:p>
        </p:txBody>
      </p:sp>
      <p:sp>
        <p:nvSpPr>
          <p:cNvPr id="521" name="Google Shape;521;p57"/>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Specialized E-mail Forensics Tools (2 of 3)</a:t>
            </a:r>
            <a:endParaRPr/>
          </a:p>
        </p:txBody>
      </p:sp>
      <p:sp>
        <p:nvSpPr>
          <p:cNvPr id="522" name="Google Shape;522;p5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23" name="Google Shape;523;p5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idx="1" type="body"/>
          </p:nvPr>
        </p:nvSpPr>
        <p:spPr>
          <a:xfrm>
            <a:off x="857739" y="1600201"/>
            <a:ext cx="10160100" cy="1887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After you compare e-mail logs with messages, you should verify the:</a:t>
            </a:r>
            <a:endParaRPr/>
          </a:p>
          <a:p>
            <a:pPr indent="-171450" lvl="1" marL="400050" rtl="0" algn="l">
              <a:lnSpc>
                <a:spcPct val="95000"/>
              </a:lnSpc>
              <a:spcBef>
                <a:spcPts val="600"/>
              </a:spcBef>
              <a:spcAft>
                <a:spcPts val="0"/>
              </a:spcAft>
              <a:buSzPts val="1800"/>
              <a:buChar char="•"/>
            </a:pPr>
            <a:r>
              <a:rPr lang="en-US"/>
              <a:t>Email account, message ID, IP address, date and time stamp to determine whether there’s enough evidence for a warrant</a:t>
            </a:r>
            <a:endParaRPr/>
          </a:p>
          <a:p>
            <a:pPr indent="-171450" lvl="0" marL="171450" rtl="0" algn="l">
              <a:lnSpc>
                <a:spcPct val="95000"/>
              </a:lnSpc>
              <a:spcBef>
                <a:spcPts val="1200"/>
              </a:spcBef>
              <a:spcAft>
                <a:spcPts val="0"/>
              </a:spcAft>
              <a:buSzPts val="2000"/>
              <a:buChar char="•"/>
            </a:pPr>
            <a:r>
              <a:rPr lang="en-US"/>
              <a:t>With some tools</a:t>
            </a:r>
            <a:endParaRPr/>
          </a:p>
          <a:p>
            <a:pPr indent="-171450" lvl="1" marL="400050" rtl="0" algn="l">
              <a:lnSpc>
                <a:spcPct val="95000"/>
              </a:lnSpc>
              <a:spcBef>
                <a:spcPts val="600"/>
              </a:spcBef>
              <a:spcAft>
                <a:spcPts val="0"/>
              </a:spcAft>
              <a:buSzPts val="1800"/>
              <a:buChar char="•"/>
            </a:pPr>
            <a:r>
              <a:rPr lang="en-US"/>
              <a:t>You can scan e-mail database files on a suspect’s Windows computer, locate any e-mails the suspect has deleted and restore them to their original state</a:t>
            </a:r>
            <a:endParaRPr/>
          </a:p>
        </p:txBody>
      </p:sp>
      <p:sp>
        <p:nvSpPr>
          <p:cNvPr id="529" name="Google Shape;529;p58"/>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Specialized E-mail Forensics Tools (3 of 3)</a:t>
            </a:r>
            <a:endParaRPr/>
          </a:p>
        </p:txBody>
      </p:sp>
      <p:sp>
        <p:nvSpPr>
          <p:cNvPr id="530" name="Google Shape;530;p5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31" name="Google Shape;531;p5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9"/>
          <p:cNvSpPr txBox="1"/>
          <p:nvPr>
            <p:ph idx="1" type="body"/>
          </p:nvPr>
        </p:nvSpPr>
        <p:spPr>
          <a:xfrm>
            <a:off x="857739" y="1600201"/>
            <a:ext cx="10160100" cy="14193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Magnet AXIOM has two modules:</a:t>
            </a:r>
            <a:endParaRPr/>
          </a:p>
          <a:p>
            <a:pPr indent="-171450" lvl="1" marL="400050" rtl="0" algn="l">
              <a:lnSpc>
                <a:spcPct val="95000"/>
              </a:lnSpc>
              <a:spcBef>
                <a:spcPts val="600"/>
              </a:spcBef>
              <a:spcAft>
                <a:spcPts val="0"/>
              </a:spcAft>
              <a:buSzPts val="1800"/>
              <a:buChar char="•"/>
            </a:pPr>
            <a:r>
              <a:rPr lang="en-US"/>
              <a:t>Process</a:t>
            </a:r>
            <a:endParaRPr/>
          </a:p>
          <a:p>
            <a:pPr indent="-171450" lvl="1" marL="400050" rtl="0" algn="l">
              <a:lnSpc>
                <a:spcPct val="95000"/>
              </a:lnSpc>
              <a:spcBef>
                <a:spcPts val="600"/>
              </a:spcBef>
              <a:spcAft>
                <a:spcPts val="0"/>
              </a:spcAft>
              <a:buSzPts val="1800"/>
              <a:buChar char="•"/>
            </a:pPr>
            <a:r>
              <a:rPr lang="en-US"/>
              <a:t>Examine</a:t>
            </a:r>
            <a:endParaRPr/>
          </a:p>
          <a:p>
            <a:pPr indent="-171450" lvl="0" marL="171450" rtl="0" algn="l">
              <a:lnSpc>
                <a:spcPct val="95000"/>
              </a:lnSpc>
              <a:spcBef>
                <a:spcPts val="1200"/>
              </a:spcBef>
              <a:spcAft>
                <a:spcPts val="0"/>
              </a:spcAft>
              <a:buSzPts val="2000"/>
              <a:buChar char="•"/>
            </a:pPr>
            <a:r>
              <a:rPr lang="en-US"/>
              <a:t>Follow the steps in the activity on page 472 to learn how to use Magnet AXIOM to recover e-mails</a:t>
            </a:r>
            <a:endParaRPr/>
          </a:p>
        </p:txBody>
      </p:sp>
      <p:sp>
        <p:nvSpPr>
          <p:cNvPr id="537" name="Google Shape;537;p59"/>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Magnet AXIOM to Recover </a:t>
            </a:r>
            <a:br>
              <a:rPr lang="en-US"/>
            </a:br>
            <a:r>
              <a:rPr lang="en-US"/>
              <a:t>E-mail (1 of 2)</a:t>
            </a:r>
            <a:endParaRPr/>
          </a:p>
        </p:txBody>
      </p:sp>
      <p:sp>
        <p:nvSpPr>
          <p:cNvPr id="538" name="Google Shape;538;p5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39" name="Google Shape;539;p5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descr="The screenshot shows magnet axiom process 1.2.0.6454 window. The window shows case details, evidence sources, processing details, artifact details, and analyzes evidence in the left pane. The right pane shows case details window. This window shows a text box for case number below case information, text boxes for folder name and file path below the location for case files, folder name, file path below the location for acquired evidence, text boxes for created on, scanned by, and description below scan information." id="544" name="Google Shape;544;p60"/>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45" name="Google Shape;545;p60"/>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OSForensics to Recover </a:t>
            </a:r>
            <a:br>
              <a:rPr lang="en-US"/>
            </a:br>
            <a:r>
              <a:rPr lang="en-US"/>
              <a:t>E-mail (2 of 2)</a:t>
            </a:r>
            <a:endParaRPr/>
          </a:p>
        </p:txBody>
      </p:sp>
      <p:sp>
        <p:nvSpPr>
          <p:cNvPr id="546" name="Google Shape;546;p6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47" name="Google Shape;547;p6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1"/>
          <p:cNvSpPr txBox="1"/>
          <p:nvPr>
            <p:ph idx="1" type="body"/>
          </p:nvPr>
        </p:nvSpPr>
        <p:spPr>
          <a:xfrm>
            <a:off x="857739" y="1600201"/>
            <a:ext cx="10160100" cy="26229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Few vendors have products for analyzing e-mail in systems other than Microsoft</a:t>
            </a:r>
            <a:endParaRPr/>
          </a:p>
          <a:p>
            <a:pPr indent="-171450" lvl="0" marL="171450" rtl="0" algn="l">
              <a:lnSpc>
                <a:spcPct val="95000"/>
              </a:lnSpc>
              <a:spcBef>
                <a:spcPts val="1200"/>
              </a:spcBef>
              <a:spcAft>
                <a:spcPts val="0"/>
              </a:spcAft>
              <a:buSzPts val="2000"/>
              <a:buChar char="•"/>
            </a:pPr>
            <a:r>
              <a:rPr b="1" lang="en-US"/>
              <a:t>mbox</a:t>
            </a:r>
            <a:r>
              <a:rPr lang="en-US"/>
              <a:t> format</a:t>
            </a:r>
            <a:endParaRPr/>
          </a:p>
          <a:p>
            <a:pPr indent="-171450" lvl="1" marL="400050" rtl="0" algn="l">
              <a:lnSpc>
                <a:spcPct val="95000"/>
              </a:lnSpc>
              <a:spcBef>
                <a:spcPts val="600"/>
              </a:spcBef>
              <a:spcAft>
                <a:spcPts val="0"/>
              </a:spcAft>
              <a:buSzPts val="1800"/>
              <a:buChar char="•"/>
            </a:pPr>
            <a:r>
              <a:rPr lang="en-US"/>
              <a:t>Stores e-mails in flat plaintext files</a:t>
            </a:r>
            <a:endParaRPr/>
          </a:p>
          <a:p>
            <a:pPr indent="-171450" lvl="0" marL="171450" rtl="0" algn="l">
              <a:lnSpc>
                <a:spcPct val="95000"/>
              </a:lnSpc>
              <a:spcBef>
                <a:spcPts val="1200"/>
              </a:spcBef>
              <a:spcAft>
                <a:spcPts val="0"/>
              </a:spcAft>
              <a:buSzPts val="2000"/>
              <a:buChar char="•"/>
            </a:pPr>
            <a:r>
              <a:rPr b="1" lang="en-US"/>
              <a:t>Multipurpose Internet Mail Extensions (MIME)</a:t>
            </a:r>
            <a:r>
              <a:rPr lang="en-US"/>
              <a:t> format</a:t>
            </a:r>
            <a:endParaRPr/>
          </a:p>
          <a:p>
            <a:pPr indent="-171450" lvl="1" marL="400050" rtl="0" algn="l">
              <a:lnSpc>
                <a:spcPct val="95000"/>
              </a:lnSpc>
              <a:spcBef>
                <a:spcPts val="600"/>
              </a:spcBef>
              <a:spcAft>
                <a:spcPts val="0"/>
              </a:spcAft>
              <a:buSzPts val="1800"/>
              <a:buChar char="•"/>
            </a:pPr>
            <a:r>
              <a:rPr lang="en-US"/>
              <a:t>Used by vendor-unique e-mail file systems, such as Microsoft .pst or .ost</a:t>
            </a:r>
            <a:endParaRPr/>
          </a:p>
          <a:p>
            <a:pPr indent="-171450" lvl="0" marL="171450" rtl="0" algn="l">
              <a:lnSpc>
                <a:spcPct val="95000"/>
              </a:lnSpc>
              <a:spcBef>
                <a:spcPts val="1200"/>
              </a:spcBef>
              <a:spcAft>
                <a:spcPts val="0"/>
              </a:spcAft>
              <a:buSzPts val="2000"/>
              <a:buChar char="•"/>
            </a:pPr>
            <a:r>
              <a:rPr lang="en-US"/>
              <a:t>Example: carve e-mail messages from Evolution</a:t>
            </a:r>
            <a:endParaRPr/>
          </a:p>
          <a:p>
            <a:pPr indent="-57150" lvl="1" marL="400050" rtl="0" algn="l">
              <a:lnSpc>
                <a:spcPct val="95000"/>
              </a:lnSpc>
              <a:spcBef>
                <a:spcPts val="600"/>
              </a:spcBef>
              <a:spcAft>
                <a:spcPts val="0"/>
              </a:spcAft>
              <a:buSzPts val="1800"/>
              <a:buNone/>
            </a:pPr>
            <a:r>
              <a:t/>
            </a:r>
            <a:endParaRPr/>
          </a:p>
        </p:txBody>
      </p:sp>
      <p:sp>
        <p:nvSpPr>
          <p:cNvPr id="553" name="Google Shape;553;p61"/>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 Hex Editor to Carve E-mail Messages (1 of 4)</a:t>
            </a:r>
            <a:endParaRPr/>
          </a:p>
        </p:txBody>
      </p:sp>
      <p:sp>
        <p:nvSpPr>
          <p:cNvPr id="554" name="Google Shape;554;p6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55" name="Google Shape;555;p6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descr="WinHex displaying the beginning of the e-mail from Terry Sadler" id="560" name="Google Shape;560;p62"/>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61" name="Google Shape;561;p62"/>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 Hex Editor to Carve E-mail Messages (2 of 4)</a:t>
            </a:r>
            <a:endParaRPr/>
          </a:p>
        </p:txBody>
      </p:sp>
      <p:sp>
        <p:nvSpPr>
          <p:cNvPr id="562" name="Google Shape;562;p6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63" name="Google Shape;563;p6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descr="WinHex displaying the ending position of the e-mail from Terry Sadler" id="569" name="Google Shape;569;p63"/>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70" name="Google Shape;570;p63"/>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 Hex Editor to Carve E-mail Messages (3 of 4)</a:t>
            </a:r>
            <a:endParaRPr/>
          </a:p>
        </p:txBody>
      </p:sp>
      <p:sp>
        <p:nvSpPr>
          <p:cNvPr id="571" name="Google Shape;571;p6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72" name="Google Shape;572;p6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txBox="1"/>
          <p:nvPr>
            <p:ph idx="1" type="body"/>
          </p:nvPr>
        </p:nvSpPr>
        <p:spPr>
          <a:xfrm>
            <a:off x="857739" y="1600201"/>
            <a:ext cx="10160100" cy="14193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b="1" lang="en-US"/>
              <a:t>Spoofing</a:t>
            </a:r>
            <a:r>
              <a:rPr lang="en-US"/>
              <a:t> e-mail can be used to commit fraud</a:t>
            </a:r>
            <a:endParaRPr/>
          </a:p>
          <a:p>
            <a:pPr indent="-171450" lvl="0" marL="171450" rtl="0" algn="l">
              <a:lnSpc>
                <a:spcPct val="95000"/>
              </a:lnSpc>
              <a:spcBef>
                <a:spcPts val="1200"/>
              </a:spcBef>
              <a:spcAft>
                <a:spcPts val="0"/>
              </a:spcAft>
              <a:buSzPts val="2000"/>
              <a:buChar char="•"/>
            </a:pPr>
            <a:r>
              <a:rPr lang="en-US"/>
              <a:t>Investigators can use the </a:t>
            </a:r>
            <a:r>
              <a:rPr b="1" lang="en-US"/>
              <a:t>Enhanced/Extended Simple Mail Transfer Protocol (ESMTP)</a:t>
            </a:r>
            <a:r>
              <a:rPr lang="en-US"/>
              <a:t> number in the message’s header to check for legitimacy of email</a:t>
            </a:r>
            <a:endParaRPr/>
          </a:p>
          <a:p>
            <a:pPr indent="-44450" lvl="0" marL="171450" rtl="0" algn="l">
              <a:lnSpc>
                <a:spcPct val="95000"/>
              </a:lnSpc>
              <a:spcBef>
                <a:spcPts val="1200"/>
              </a:spcBef>
              <a:spcAft>
                <a:spcPts val="0"/>
              </a:spcAft>
              <a:buSzPts val="2000"/>
              <a:buNone/>
            </a:pPr>
            <a:r>
              <a:t/>
            </a:r>
            <a:endParaRPr/>
          </a:p>
        </p:txBody>
      </p:sp>
      <p:sp>
        <p:nvSpPr>
          <p:cNvPr id="289" name="Google Shape;289;p28"/>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 of E-mail in Investigations (2 of 2)</a:t>
            </a:r>
            <a:endParaRPr/>
          </a:p>
        </p:txBody>
      </p:sp>
      <p:sp>
        <p:nvSpPr>
          <p:cNvPr id="290" name="Google Shape;290;p2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91" name="Google Shape;291;p2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descr="The Terry Sadler e-mail in Notepad" id="577" name="Google Shape;577;p64"/>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78" name="Google Shape;578;p64"/>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 Hex Editor to Carve E-mail Messages (4 of 4)</a:t>
            </a:r>
            <a:endParaRPr/>
          </a:p>
        </p:txBody>
      </p:sp>
      <p:sp>
        <p:nvSpPr>
          <p:cNvPr id="579" name="Google Shape;579;p6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80" name="Google Shape;580;p6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 forensics examiner recovering e-mail messages from Outlook</a:t>
            </a:r>
            <a:endParaRPr/>
          </a:p>
          <a:p>
            <a:pPr indent="-171450" lvl="1" marL="400050" rtl="0" algn="l">
              <a:lnSpc>
                <a:spcPct val="95000"/>
              </a:lnSpc>
              <a:spcBef>
                <a:spcPts val="600"/>
              </a:spcBef>
              <a:spcAft>
                <a:spcPts val="0"/>
              </a:spcAft>
              <a:buSzPts val="1800"/>
              <a:buChar char="•"/>
            </a:pPr>
            <a:r>
              <a:rPr lang="en-US"/>
              <a:t>May need to reconstruct </a:t>
            </a:r>
            <a:r>
              <a:rPr lang="en-US">
                <a:latin typeface="Courier New"/>
                <a:ea typeface="Courier New"/>
                <a:cs typeface="Courier New"/>
                <a:sym typeface="Courier New"/>
              </a:rPr>
              <a:t>.pst </a:t>
            </a:r>
            <a:r>
              <a:rPr lang="en-US"/>
              <a:t>files and messages</a:t>
            </a:r>
            <a:endParaRPr/>
          </a:p>
          <a:p>
            <a:pPr indent="-171450" lvl="0" marL="171450" rtl="0" algn="l">
              <a:lnSpc>
                <a:spcPct val="95000"/>
              </a:lnSpc>
              <a:spcBef>
                <a:spcPts val="1200"/>
              </a:spcBef>
              <a:spcAft>
                <a:spcPts val="0"/>
              </a:spcAft>
              <a:buSzPts val="2000"/>
              <a:buChar char="•"/>
            </a:pPr>
            <a:r>
              <a:rPr lang="en-US"/>
              <a:t>With many advanced forensics tools</a:t>
            </a:r>
            <a:endParaRPr/>
          </a:p>
          <a:p>
            <a:pPr indent="-171450" lvl="1" marL="400050" rtl="0" algn="l">
              <a:lnSpc>
                <a:spcPct val="95000"/>
              </a:lnSpc>
              <a:spcBef>
                <a:spcPts val="600"/>
              </a:spcBef>
              <a:spcAft>
                <a:spcPts val="0"/>
              </a:spcAft>
              <a:buSzPts val="1800"/>
              <a:buChar char="•"/>
            </a:pPr>
            <a:r>
              <a:rPr lang="en-US"/>
              <a:t>Deleted </a:t>
            </a:r>
            <a:r>
              <a:rPr lang="en-US">
                <a:latin typeface="Courier New"/>
                <a:ea typeface="Courier New"/>
                <a:cs typeface="Courier New"/>
                <a:sym typeface="Courier New"/>
              </a:rPr>
              <a:t>.pst </a:t>
            </a:r>
            <a:r>
              <a:rPr lang="en-US"/>
              <a:t>files can be partially or completely recovered</a:t>
            </a:r>
            <a:endParaRPr/>
          </a:p>
          <a:p>
            <a:pPr indent="-171450" lvl="0" marL="171450" rtl="0" algn="l">
              <a:lnSpc>
                <a:spcPct val="95000"/>
              </a:lnSpc>
              <a:spcBef>
                <a:spcPts val="1200"/>
              </a:spcBef>
              <a:spcAft>
                <a:spcPts val="0"/>
              </a:spcAft>
              <a:buSzPts val="2000"/>
              <a:buChar char="•"/>
            </a:pPr>
            <a:r>
              <a:rPr lang="en-US">
                <a:latin typeface="Courier New"/>
                <a:ea typeface="Courier New"/>
                <a:cs typeface="Courier New"/>
                <a:sym typeface="Courier New"/>
              </a:rPr>
              <a:t>Scanpst.exe</a:t>
            </a:r>
            <a:r>
              <a:rPr lang="en-US"/>
              <a:t> recovery tool</a:t>
            </a:r>
            <a:endParaRPr/>
          </a:p>
          <a:p>
            <a:pPr indent="-171450" lvl="1" marL="400050" rtl="0" algn="l">
              <a:lnSpc>
                <a:spcPct val="95000"/>
              </a:lnSpc>
              <a:spcBef>
                <a:spcPts val="600"/>
              </a:spcBef>
              <a:spcAft>
                <a:spcPts val="0"/>
              </a:spcAft>
              <a:buSzPts val="1800"/>
              <a:buChar char="•"/>
            </a:pPr>
            <a:r>
              <a:rPr lang="en-US"/>
              <a:t>Comes with Microsoft Office</a:t>
            </a:r>
            <a:endParaRPr/>
          </a:p>
          <a:p>
            <a:pPr indent="-171450" lvl="1" marL="400050" rtl="0" algn="l">
              <a:lnSpc>
                <a:spcPct val="95000"/>
              </a:lnSpc>
              <a:spcBef>
                <a:spcPts val="600"/>
              </a:spcBef>
              <a:spcAft>
                <a:spcPts val="0"/>
              </a:spcAft>
              <a:buSzPts val="1800"/>
              <a:buChar char="•"/>
            </a:pPr>
            <a:r>
              <a:rPr lang="en-US"/>
              <a:t>Can repair </a:t>
            </a:r>
            <a:r>
              <a:rPr lang="en-US">
                <a:latin typeface="Courier New"/>
                <a:ea typeface="Courier New"/>
                <a:cs typeface="Courier New"/>
                <a:sym typeface="Courier New"/>
              </a:rPr>
              <a:t>.ost </a:t>
            </a:r>
            <a:r>
              <a:rPr lang="en-US"/>
              <a:t>files as well as </a:t>
            </a:r>
            <a:r>
              <a:rPr lang="en-US">
                <a:latin typeface="Courier New"/>
                <a:ea typeface="Courier New"/>
                <a:cs typeface="Courier New"/>
                <a:sym typeface="Courier New"/>
              </a:rPr>
              <a:t>.pst </a:t>
            </a:r>
            <a:r>
              <a:rPr lang="en-US"/>
              <a:t>files</a:t>
            </a:r>
            <a:endParaRPr/>
          </a:p>
        </p:txBody>
      </p:sp>
      <p:sp>
        <p:nvSpPr>
          <p:cNvPr id="586" name="Google Shape;586;p6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Outlook Files (1 of 2)</a:t>
            </a:r>
            <a:endParaRPr/>
          </a:p>
        </p:txBody>
      </p:sp>
      <p:sp>
        <p:nvSpPr>
          <p:cNvPr id="587" name="Google Shape;587;p6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88" name="Google Shape;588;p6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6"/>
          <p:cNvSpPr txBox="1"/>
          <p:nvPr>
            <p:ph idx="1" type="body"/>
          </p:nvPr>
        </p:nvSpPr>
        <p:spPr>
          <a:xfrm>
            <a:off x="857739" y="1600201"/>
            <a:ext cx="10160100" cy="20994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Guidance Software uses the SysTools plug-in</a:t>
            </a:r>
            <a:endParaRPr/>
          </a:p>
          <a:p>
            <a:pPr indent="-171450" lvl="1" marL="400050" rtl="0" algn="l">
              <a:lnSpc>
                <a:spcPct val="95000"/>
              </a:lnSpc>
              <a:spcBef>
                <a:spcPts val="600"/>
              </a:spcBef>
              <a:spcAft>
                <a:spcPts val="0"/>
              </a:spcAft>
              <a:buSzPts val="1800"/>
              <a:buChar char="•"/>
            </a:pPr>
            <a:r>
              <a:rPr lang="en-US"/>
              <a:t>For Outlook e-mail through version 2013</a:t>
            </a:r>
            <a:endParaRPr/>
          </a:p>
          <a:p>
            <a:pPr indent="-171450" lvl="1" marL="400050" rtl="0" algn="l">
              <a:lnSpc>
                <a:spcPct val="95000"/>
              </a:lnSpc>
              <a:spcBef>
                <a:spcPts val="600"/>
              </a:spcBef>
              <a:spcAft>
                <a:spcPts val="0"/>
              </a:spcAft>
              <a:buSzPts val="1800"/>
              <a:buChar char="•"/>
            </a:pPr>
            <a:r>
              <a:rPr lang="en-US"/>
              <a:t>Systools extracts .pst files from EnCase Forensic for analysis</a:t>
            </a:r>
            <a:endParaRPr/>
          </a:p>
          <a:p>
            <a:pPr indent="-171450" lvl="0" marL="171450" rtl="0" algn="l">
              <a:lnSpc>
                <a:spcPct val="95000"/>
              </a:lnSpc>
              <a:spcBef>
                <a:spcPts val="1200"/>
              </a:spcBef>
              <a:spcAft>
                <a:spcPts val="0"/>
              </a:spcAft>
              <a:buSzPts val="2000"/>
              <a:buChar char="•"/>
            </a:pPr>
            <a:r>
              <a:rPr lang="en-US"/>
              <a:t>DataNumen Outlook Repair</a:t>
            </a:r>
            <a:endParaRPr/>
          </a:p>
          <a:p>
            <a:pPr indent="-171450" lvl="1" marL="400050" rtl="0" algn="l">
              <a:lnSpc>
                <a:spcPct val="95000"/>
              </a:lnSpc>
              <a:spcBef>
                <a:spcPts val="600"/>
              </a:spcBef>
              <a:spcAft>
                <a:spcPts val="0"/>
              </a:spcAft>
              <a:buSzPts val="1800"/>
              <a:buChar char="•"/>
            </a:pPr>
            <a:r>
              <a:rPr lang="en-US"/>
              <a:t>One of the better e-mail recovery tools </a:t>
            </a:r>
            <a:endParaRPr/>
          </a:p>
          <a:p>
            <a:pPr indent="-171450" lvl="1" marL="400050" rtl="0" algn="l">
              <a:lnSpc>
                <a:spcPct val="95000"/>
              </a:lnSpc>
              <a:spcBef>
                <a:spcPts val="600"/>
              </a:spcBef>
              <a:spcAft>
                <a:spcPts val="0"/>
              </a:spcAft>
              <a:buSzPts val="1800"/>
              <a:buChar char="•"/>
            </a:pPr>
            <a:r>
              <a:rPr lang="en-US"/>
              <a:t>Can recovery files from VMware and Virtual PC</a:t>
            </a:r>
            <a:endParaRPr/>
          </a:p>
        </p:txBody>
      </p:sp>
      <p:sp>
        <p:nvSpPr>
          <p:cNvPr id="594" name="Google Shape;594;p6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Outlook Files (2 of 2)</a:t>
            </a:r>
            <a:endParaRPr/>
          </a:p>
        </p:txBody>
      </p:sp>
      <p:sp>
        <p:nvSpPr>
          <p:cNvPr id="595" name="Google Shape;595;p6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96" name="Google Shape;596;p6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txBox="1"/>
          <p:nvPr>
            <p:ph idx="1" type="body"/>
          </p:nvPr>
        </p:nvSpPr>
        <p:spPr>
          <a:xfrm>
            <a:off x="857739" y="1600201"/>
            <a:ext cx="10160100" cy="19626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In the Enron Case, more than 10,00 emails contained the following personal information:</a:t>
            </a:r>
            <a:endParaRPr/>
          </a:p>
          <a:p>
            <a:pPr indent="-171450" lvl="1" marL="400050" rtl="0" algn="l">
              <a:lnSpc>
                <a:spcPct val="95000"/>
              </a:lnSpc>
              <a:spcBef>
                <a:spcPts val="600"/>
              </a:spcBef>
              <a:spcAft>
                <a:spcPts val="0"/>
              </a:spcAft>
              <a:buSzPts val="1800"/>
              <a:buChar char="•"/>
            </a:pPr>
            <a:r>
              <a:rPr lang="en-US"/>
              <a:t>60 containing credit card numbers</a:t>
            </a:r>
            <a:endParaRPr/>
          </a:p>
          <a:p>
            <a:pPr indent="-171450" lvl="1" marL="400050" rtl="0" algn="l">
              <a:lnSpc>
                <a:spcPct val="95000"/>
              </a:lnSpc>
              <a:spcBef>
                <a:spcPts val="600"/>
              </a:spcBef>
              <a:spcAft>
                <a:spcPts val="0"/>
              </a:spcAft>
              <a:buSzPts val="1800"/>
              <a:buChar char="•"/>
            </a:pPr>
            <a:r>
              <a:rPr lang="en-US"/>
              <a:t>572 containing thousands of Social Security or other identity numbers</a:t>
            </a:r>
            <a:endParaRPr/>
          </a:p>
          <a:p>
            <a:pPr indent="-171450" lvl="1" marL="400050" rtl="0" algn="l">
              <a:lnSpc>
                <a:spcPct val="95000"/>
              </a:lnSpc>
              <a:spcBef>
                <a:spcPts val="600"/>
              </a:spcBef>
              <a:spcAft>
                <a:spcPts val="0"/>
              </a:spcAft>
              <a:buSzPts val="1800"/>
              <a:buChar char="•"/>
            </a:pPr>
            <a:r>
              <a:rPr lang="en-US"/>
              <a:t>292 containing birth dates</a:t>
            </a:r>
            <a:endParaRPr/>
          </a:p>
          <a:p>
            <a:pPr indent="-171450" lvl="1" marL="400050" rtl="0" algn="l">
              <a:lnSpc>
                <a:spcPct val="95000"/>
              </a:lnSpc>
              <a:spcBef>
                <a:spcPts val="600"/>
              </a:spcBef>
              <a:spcAft>
                <a:spcPts val="0"/>
              </a:spcAft>
              <a:buSzPts val="1800"/>
              <a:buChar char="•"/>
            </a:pPr>
            <a:r>
              <a:rPr lang="en-US"/>
              <a:t>532 containing information of a highly personal nature</a:t>
            </a:r>
            <a:endParaRPr/>
          </a:p>
          <a:p>
            <a:pPr indent="-114300" lvl="2" marL="571500" rtl="0" algn="l">
              <a:lnSpc>
                <a:spcPct val="95000"/>
              </a:lnSpc>
              <a:spcBef>
                <a:spcPts val="360"/>
              </a:spcBef>
              <a:spcAft>
                <a:spcPts val="0"/>
              </a:spcAft>
              <a:buSzPts val="1800"/>
              <a:buChar char="•"/>
            </a:pPr>
            <a:r>
              <a:rPr lang="en-US"/>
              <a:t>Such as medical or legal matters</a:t>
            </a:r>
            <a:endParaRPr/>
          </a:p>
        </p:txBody>
      </p:sp>
      <p:sp>
        <p:nvSpPr>
          <p:cNvPr id="602" name="Google Shape;602;p6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E-mail Case Studies</a:t>
            </a:r>
            <a:endParaRPr/>
          </a:p>
        </p:txBody>
      </p:sp>
      <p:sp>
        <p:nvSpPr>
          <p:cNvPr id="603" name="Google Shape;603;p6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04" name="Google Shape;604;p6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txBox="1"/>
          <p:nvPr>
            <p:ph idx="1" type="body"/>
          </p:nvPr>
        </p:nvSpPr>
        <p:spPr>
          <a:xfrm>
            <a:off x="857739" y="1600201"/>
            <a:ext cx="10160100" cy="2362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b="1" lang="en-US"/>
              <a:t>Online social networks (OSNs)</a:t>
            </a:r>
            <a:r>
              <a:rPr lang="en-US"/>
              <a:t> are used to conduct business, brag about criminal activities, raise money, and have class discussions</a:t>
            </a:r>
            <a:endParaRPr/>
          </a:p>
          <a:p>
            <a:pPr indent="-171450" lvl="0" marL="171450" rtl="0" algn="l">
              <a:lnSpc>
                <a:spcPct val="95000"/>
              </a:lnSpc>
              <a:spcBef>
                <a:spcPts val="1200"/>
              </a:spcBef>
              <a:spcAft>
                <a:spcPts val="0"/>
              </a:spcAft>
              <a:buSzPts val="2000"/>
              <a:buChar char="•"/>
            </a:pPr>
            <a:r>
              <a:rPr lang="en-US"/>
              <a:t>Social media can contain:</a:t>
            </a:r>
            <a:endParaRPr/>
          </a:p>
          <a:p>
            <a:pPr indent="-171450" lvl="1" marL="400050" rtl="0" algn="l">
              <a:lnSpc>
                <a:spcPct val="95000"/>
              </a:lnSpc>
              <a:spcBef>
                <a:spcPts val="600"/>
              </a:spcBef>
              <a:spcAft>
                <a:spcPts val="0"/>
              </a:spcAft>
              <a:buSzPts val="1800"/>
              <a:buChar char="•"/>
            </a:pPr>
            <a:r>
              <a:rPr lang="en-US"/>
              <a:t>Evidence of cyberbullying and witness tampering</a:t>
            </a:r>
            <a:endParaRPr/>
          </a:p>
          <a:p>
            <a:pPr indent="-171450" lvl="1" marL="400050" rtl="0" algn="l">
              <a:lnSpc>
                <a:spcPct val="95000"/>
              </a:lnSpc>
              <a:spcBef>
                <a:spcPts val="600"/>
              </a:spcBef>
              <a:spcAft>
                <a:spcPts val="0"/>
              </a:spcAft>
              <a:buSzPts val="1800"/>
              <a:buChar char="•"/>
            </a:pPr>
            <a:r>
              <a:rPr lang="en-US"/>
              <a:t>A company’s position on an issue</a:t>
            </a:r>
            <a:endParaRPr/>
          </a:p>
          <a:p>
            <a:pPr indent="-171450" lvl="1" marL="400050" rtl="0" algn="l">
              <a:lnSpc>
                <a:spcPct val="95000"/>
              </a:lnSpc>
              <a:spcBef>
                <a:spcPts val="600"/>
              </a:spcBef>
              <a:spcAft>
                <a:spcPts val="0"/>
              </a:spcAft>
              <a:buSzPts val="1800"/>
              <a:buChar char="•"/>
            </a:pPr>
            <a:r>
              <a:rPr lang="en-US"/>
              <a:t>Whether intellectual property rights have been violated</a:t>
            </a:r>
            <a:endParaRPr/>
          </a:p>
          <a:p>
            <a:pPr indent="-171450" lvl="1" marL="400050" rtl="0" algn="l">
              <a:lnSpc>
                <a:spcPct val="95000"/>
              </a:lnSpc>
              <a:spcBef>
                <a:spcPts val="600"/>
              </a:spcBef>
              <a:spcAft>
                <a:spcPts val="0"/>
              </a:spcAft>
              <a:buSzPts val="1800"/>
              <a:buChar char="•"/>
            </a:pPr>
            <a:r>
              <a:rPr lang="en-US"/>
              <a:t>Who posted information and when</a:t>
            </a:r>
            <a:endParaRPr/>
          </a:p>
        </p:txBody>
      </p:sp>
      <p:sp>
        <p:nvSpPr>
          <p:cNvPr id="610" name="Google Shape;610;p68"/>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Applying Digital Forensics to Social Media Communications (1 of 2)</a:t>
            </a:r>
            <a:endParaRPr/>
          </a:p>
        </p:txBody>
      </p:sp>
      <p:sp>
        <p:nvSpPr>
          <p:cNvPr id="611" name="Google Shape;611;p6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12" name="Google Shape;612;p6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9"/>
          <p:cNvSpPr txBox="1"/>
          <p:nvPr>
            <p:ph idx="1" type="body"/>
          </p:nvPr>
        </p:nvSpPr>
        <p:spPr>
          <a:xfrm>
            <a:off x="857739" y="1600201"/>
            <a:ext cx="10160100" cy="1631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Social media can often substantiate a party’s claims</a:t>
            </a:r>
            <a:endParaRPr/>
          </a:p>
          <a:p>
            <a:pPr indent="-171450" lvl="0" marL="171450" rtl="0" algn="l">
              <a:lnSpc>
                <a:spcPct val="95000"/>
              </a:lnSpc>
              <a:spcBef>
                <a:spcPts val="1200"/>
              </a:spcBef>
              <a:spcAft>
                <a:spcPts val="0"/>
              </a:spcAft>
              <a:buSzPts val="2000"/>
              <a:buChar char="•"/>
            </a:pPr>
            <a:r>
              <a:rPr lang="en-US"/>
              <a:t>OSNs involve multiple jurisdictions that might even cross national boundaries</a:t>
            </a:r>
            <a:endParaRPr/>
          </a:p>
          <a:p>
            <a:pPr indent="-171450" lvl="0" marL="171450" rtl="0" algn="l">
              <a:lnSpc>
                <a:spcPct val="95000"/>
              </a:lnSpc>
              <a:spcBef>
                <a:spcPts val="1200"/>
              </a:spcBef>
              <a:spcAft>
                <a:spcPts val="0"/>
              </a:spcAft>
              <a:buSzPts val="2000"/>
              <a:buChar char="•"/>
            </a:pPr>
            <a:r>
              <a:rPr lang="en-US"/>
              <a:t>A warrant or subpoena is needed to access social media servers</a:t>
            </a:r>
            <a:endParaRPr/>
          </a:p>
          <a:p>
            <a:pPr indent="-171450" lvl="0" marL="171450" rtl="0" algn="l">
              <a:lnSpc>
                <a:spcPct val="95000"/>
              </a:lnSpc>
              <a:spcBef>
                <a:spcPts val="1200"/>
              </a:spcBef>
              <a:spcAft>
                <a:spcPts val="0"/>
              </a:spcAft>
              <a:buSzPts val="2000"/>
              <a:buChar char="•"/>
            </a:pPr>
            <a:r>
              <a:rPr lang="en-US"/>
              <a:t>In cases involving imminent danger, law enforcement can file for emergency requests</a:t>
            </a:r>
            <a:endParaRPr/>
          </a:p>
        </p:txBody>
      </p:sp>
      <p:sp>
        <p:nvSpPr>
          <p:cNvPr id="618" name="Google Shape;618;p69"/>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Applying Digital Forensics to Social Media Communications (2 of 2)</a:t>
            </a:r>
            <a:endParaRPr/>
          </a:p>
        </p:txBody>
      </p:sp>
      <p:sp>
        <p:nvSpPr>
          <p:cNvPr id="619" name="Google Shape;619;p6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20" name="Google Shape;620;p6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0"/>
          <p:cNvSpPr txBox="1"/>
          <p:nvPr>
            <p:ph idx="1" type="body"/>
          </p:nvPr>
        </p:nvSpPr>
        <p:spPr>
          <a:xfrm>
            <a:off x="857739" y="1600201"/>
            <a:ext cx="10160100" cy="1865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Mobile devices</a:t>
            </a:r>
            <a:endParaRPr/>
          </a:p>
          <a:p>
            <a:pPr indent="-171450" lvl="1" marL="400050" rtl="0" algn="l">
              <a:lnSpc>
                <a:spcPct val="95000"/>
              </a:lnSpc>
              <a:spcBef>
                <a:spcPts val="600"/>
              </a:spcBef>
              <a:spcAft>
                <a:spcPts val="0"/>
              </a:spcAft>
              <a:buSzPts val="1800"/>
              <a:buChar char="•"/>
            </a:pPr>
            <a:r>
              <a:rPr lang="en-US"/>
              <a:t>Majority of social network clients</a:t>
            </a:r>
            <a:endParaRPr/>
          </a:p>
          <a:p>
            <a:pPr indent="-171450" lvl="0" marL="171450" rtl="0" algn="l">
              <a:lnSpc>
                <a:spcPct val="95000"/>
              </a:lnSpc>
              <a:spcBef>
                <a:spcPts val="1200"/>
              </a:spcBef>
              <a:spcAft>
                <a:spcPts val="0"/>
              </a:spcAft>
              <a:buSzPts val="2000"/>
              <a:buChar char="•"/>
            </a:pPr>
            <a:r>
              <a:rPr lang="en-US"/>
              <a:t>Evidence artifacts vary depending on the social media channel and the device</a:t>
            </a:r>
            <a:endParaRPr/>
          </a:p>
          <a:p>
            <a:pPr indent="-171450" lvl="0" marL="171450" rtl="0" algn="l">
              <a:lnSpc>
                <a:spcPct val="95000"/>
              </a:lnSpc>
              <a:spcBef>
                <a:spcPts val="1200"/>
              </a:spcBef>
              <a:spcAft>
                <a:spcPts val="0"/>
              </a:spcAft>
              <a:buSzPts val="2000"/>
              <a:buChar char="•"/>
            </a:pPr>
            <a:r>
              <a:rPr lang="en-US"/>
              <a:t>iPhone and Android devices</a:t>
            </a:r>
            <a:endParaRPr/>
          </a:p>
          <a:p>
            <a:pPr indent="-171450" lvl="1" marL="400050" rtl="0" algn="l">
              <a:lnSpc>
                <a:spcPct val="95000"/>
              </a:lnSpc>
              <a:spcBef>
                <a:spcPts val="600"/>
              </a:spcBef>
              <a:spcAft>
                <a:spcPts val="0"/>
              </a:spcAft>
              <a:buSzPts val="1800"/>
              <a:buChar char="•"/>
            </a:pPr>
            <a:r>
              <a:rPr lang="en-US"/>
              <a:t>Yielded the most information, and much of the data was stored in SQLite databases</a:t>
            </a:r>
            <a:endParaRPr/>
          </a:p>
        </p:txBody>
      </p:sp>
      <p:sp>
        <p:nvSpPr>
          <p:cNvPr id="626" name="Google Shape;626;p7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Social Media Forensics on Mobile Devices</a:t>
            </a:r>
            <a:endParaRPr/>
          </a:p>
        </p:txBody>
      </p:sp>
      <p:sp>
        <p:nvSpPr>
          <p:cNvPr id="627" name="Google Shape;627;p7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28" name="Google Shape;628;p7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1"/>
          <p:cNvSpPr txBox="1"/>
          <p:nvPr>
            <p:ph idx="1" type="body"/>
          </p:nvPr>
        </p:nvSpPr>
        <p:spPr>
          <a:xfrm>
            <a:off x="857739" y="1600201"/>
            <a:ext cx="10160100" cy="2051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Software for social media forensics is being developed</a:t>
            </a:r>
            <a:endParaRPr/>
          </a:p>
          <a:p>
            <a:pPr indent="-171450" lvl="1" marL="400050" rtl="0" algn="l">
              <a:lnSpc>
                <a:spcPct val="95000"/>
              </a:lnSpc>
              <a:spcBef>
                <a:spcPts val="600"/>
              </a:spcBef>
              <a:spcAft>
                <a:spcPts val="0"/>
              </a:spcAft>
              <a:buSzPts val="1800"/>
              <a:buChar char="•"/>
            </a:pPr>
            <a:r>
              <a:rPr lang="en-US"/>
              <a:t>Not many tools are available now</a:t>
            </a:r>
            <a:endParaRPr/>
          </a:p>
          <a:p>
            <a:pPr indent="-171450" lvl="0" marL="171450" rtl="0" algn="l">
              <a:lnSpc>
                <a:spcPct val="95000"/>
              </a:lnSpc>
              <a:spcBef>
                <a:spcPts val="1200"/>
              </a:spcBef>
              <a:spcAft>
                <a:spcPts val="0"/>
              </a:spcAft>
              <a:buSzPts val="2000"/>
              <a:buChar char="•"/>
            </a:pPr>
            <a:r>
              <a:rPr lang="en-US"/>
              <a:t>There are questions about how the information these tools gather can be used in court or in arbitration</a:t>
            </a:r>
            <a:endParaRPr/>
          </a:p>
          <a:p>
            <a:pPr indent="-171450" lvl="0" marL="171450" rtl="0" algn="l">
              <a:lnSpc>
                <a:spcPct val="95000"/>
              </a:lnSpc>
              <a:spcBef>
                <a:spcPts val="1200"/>
              </a:spcBef>
              <a:spcAft>
                <a:spcPts val="0"/>
              </a:spcAft>
              <a:buSzPts val="2000"/>
              <a:buChar char="•"/>
            </a:pPr>
            <a:r>
              <a:rPr lang="en-US"/>
              <a:t>Using social media forensics software might also require getting the permission of the people whose information is being examined</a:t>
            </a:r>
            <a:endParaRPr/>
          </a:p>
        </p:txBody>
      </p:sp>
      <p:sp>
        <p:nvSpPr>
          <p:cNvPr id="634" name="Google Shape;634;p7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Forensics Tools for Social Media Investigations</a:t>
            </a:r>
            <a:endParaRPr/>
          </a:p>
        </p:txBody>
      </p:sp>
      <p:sp>
        <p:nvSpPr>
          <p:cNvPr id="635" name="Google Shape;635;p7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36" name="Google Shape;636;p7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2"/>
          <p:cNvSpPr txBox="1"/>
          <p:nvPr>
            <p:ph idx="1" type="body"/>
          </p:nvPr>
        </p:nvSpPr>
        <p:spPr>
          <a:xfrm>
            <a:off x="857739" y="1600201"/>
            <a:ext cx="10160100" cy="29445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fraudsters use phishing, pharming, and spoofing scam techniques</a:t>
            </a:r>
            <a:endParaRPr/>
          </a:p>
          <a:p>
            <a:pPr indent="-171450" lvl="0" marL="171450" rtl="0" algn="l">
              <a:lnSpc>
                <a:spcPct val="95000"/>
              </a:lnSpc>
              <a:spcBef>
                <a:spcPts val="1200"/>
              </a:spcBef>
              <a:spcAft>
                <a:spcPts val="0"/>
              </a:spcAft>
              <a:buSzPts val="2000"/>
              <a:buChar char="•"/>
            </a:pPr>
            <a:r>
              <a:rPr lang="en-US"/>
              <a:t>In both Internet and intranet e-mail environments, e-mail messages are distributed from one central server to connected client computers</a:t>
            </a:r>
            <a:endParaRPr/>
          </a:p>
          <a:p>
            <a:pPr indent="-171450" lvl="0" marL="171450" rtl="0" algn="l">
              <a:lnSpc>
                <a:spcPct val="95000"/>
              </a:lnSpc>
              <a:spcBef>
                <a:spcPts val="1200"/>
              </a:spcBef>
              <a:spcAft>
                <a:spcPts val="0"/>
              </a:spcAft>
              <a:buSzPts val="2000"/>
              <a:buChar char="•"/>
            </a:pPr>
            <a:r>
              <a:rPr lang="en-US"/>
              <a:t>E-mail investigations are similar to other kinds of investigations</a:t>
            </a:r>
            <a:endParaRPr/>
          </a:p>
          <a:p>
            <a:pPr indent="-171450" lvl="0" marL="171450" rtl="0" algn="l">
              <a:lnSpc>
                <a:spcPct val="95000"/>
              </a:lnSpc>
              <a:spcBef>
                <a:spcPts val="1200"/>
              </a:spcBef>
              <a:spcAft>
                <a:spcPts val="0"/>
              </a:spcAft>
              <a:buSzPts val="2000"/>
              <a:buChar char="•"/>
            </a:pPr>
            <a:r>
              <a:rPr lang="en-US"/>
              <a:t>Forensics linguistics is a field where language and the law intersect to determine the author of e-mails, text messages, and other online communications</a:t>
            </a:r>
            <a:endParaRPr/>
          </a:p>
          <a:p>
            <a:pPr indent="-171450" lvl="0" marL="171450" rtl="0" algn="l">
              <a:lnSpc>
                <a:spcPct val="95000"/>
              </a:lnSpc>
              <a:spcBef>
                <a:spcPts val="1200"/>
              </a:spcBef>
              <a:spcAft>
                <a:spcPts val="0"/>
              </a:spcAft>
              <a:buSzPts val="2000"/>
              <a:buChar char="•"/>
            </a:pPr>
            <a:r>
              <a:rPr lang="en-US"/>
              <a:t>Access victim’s computer to recover evidence</a:t>
            </a:r>
            <a:endParaRPr/>
          </a:p>
          <a:p>
            <a:pPr indent="-171450" lvl="1" marL="400050" rtl="0" algn="l">
              <a:lnSpc>
                <a:spcPct val="95000"/>
              </a:lnSpc>
              <a:spcBef>
                <a:spcPts val="600"/>
              </a:spcBef>
              <a:spcAft>
                <a:spcPts val="0"/>
              </a:spcAft>
              <a:buSzPts val="1800"/>
              <a:buChar char="•"/>
            </a:pPr>
            <a:r>
              <a:rPr lang="en-US"/>
              <a:t>Copy and print the e-mail message involved in the crime or policy violation</a:t>
            </a:r>
            <a:endParaRPr/>
          </a:p>
        </p:txBody>
      </p:sp>
      <p:sp>
        <p:nvSpPr>
          <p:cNvPr id="642" name="Google Shape;642;p7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(1 of 3)</a:t>
            </a:r>
            <a:endParaRPr/>
          </a:p>
        </p:txBody>
      </p:sp>
      <p:sp>
        <p:nvSpPr>
          <p:cNvPr id="643" name="Google Shape;643;p7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44" name="Google Shape;644;p7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3"/>
          <p:cNvSpPr txBox="1"/>
          <p:nvPr>
            <p:ph idx="1" type="body"/>
          </p:nvPr>
        </p:nvSpPr>
        <p:spPr>
          <a:xfrm>
            <a:off x="857739" y="1600201"/>
            <a:ext cx="10160100" cy="17886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Use the e-mail program that created the message to find the e-mail header, which provides supporting evidence and can help you track the suspect to the originating location</a:t>
            </a:r>
            <a:endParaRPr/>
          </a:p>
          <a:p>
            <a:pPr indent="-171450" lvl="0" marL="171450" rtl="0" algn="l">
              <a:lnSpc>
                <a:spcPct val="95000"/>
              </a:lnSpc>
              <a:spcBef>
                <a:spcPts val="1200"/>
              </a:spcBef>
              <a:spcAft>
                <a:spcPts val="0"/>
              </a:spcAft>
              <a:buSzPts val="2000"/>
              <a:buChar char="•"/>
            </a:pPr>
            <a:r>
              <a:rPr lang="en-US"/>
              <a:t>Investigating e-mail abuse</a:t>
            </a:r>
            <a:endParaRPr/>
          </a:p>
          <a:p>
            <a:pPr indent="-171450" lvl="1" marL="400050" rtl="0" algn="l">
              <a:lnSpc>
                <a:spcPct val="95000"/>
              </a:lnSpc>
              <a:spcBef>
                <a:spcPts val="600"/>
              </a:spcBef>
              <a:spcAft>
                <a:spcPts val="0"/>
              </a:spcAft>
              <a:buSzPts val="1800"/>
              <a:buChar char="•"/>
            </a:pPr>
            <a:r>
              <a:rPr lang="en-US"/>
              <a:t>Be familiar with e-mail servers and clients’ operations</a:t>
            </a:r>
            <a:endParaRPr/>
          </a:p>
          <a:p>
            <a:pPr indent="-171450" lvl="0" marL="171450" rtl="0" algn="l">
              <a:lnSpc>
                <a:spcPct val="95000"/>
              </a:lnSpc>
              <a:spcBef>
                <a:spcPts val="1200"/>
              </a:spcBef>
              <a:spcAft>
                <a:spcPts val="0"/>
              </a:spcAft>
              <a:buSzPts val="2000"/>
              <a:buChar char="•"/>
            </a:pPr>
            <a:r>
              <a:rPr lang="en-US"/>
              <a:t>For many e-mail investigations you can rely on e-mail message files, headers, and server log files</a:t>
            </a:r>
            <a:endParaRPr/>
          </a:p>
        </p:txBody>
      </p:sp>
      <p:sp>
        <p:nvSpPr>
          <p:cNvPr id="650" name="Google Shape;650;p7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(2 of 3)</a:t>
            </a:r>
            <a:endParaRPr/>
          </a:p>
        </p:txBody>
      </p:sp>
      <p:sp>
        <p:nvSpPr>
          <p:cNvPr id="651" name="Google Shape;651;p7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52" name="Google Shape;652;p7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can be sent and received in two environments</a:t>
            </a:r>
            <a:endParaRPr/>
          </a:p>
          <a:p>
            <a:pPr indent="-171450" lvl="1" marL="400050" rtl="0" algn="l">
              <a:lnSpc>
                <a:spcPct val="95000"/>
              </a:lnSpc>
              <a:spcBef>
                <a:spcPts val="600"/>
              </a:spcBef>
              <a:spcAft>
                <a:spcPts val="0"/>
              </a:spcAft>
              <a:buSzPts val="1800"/>
              <a:buChar char="•"/>
            </a:pPr>
            <a:r>
              <a:rPr lang="en-US"/>
              <a:t>Internet</a:t>
            </a:r>
            <a:endParaRPr/>
          </a:p>
          <a:p>
            <a:pPr indent="-171450" lvl="1" marL="400050" rtl="0" algn="l">
              <a:lnSpc>
                <a:spcPct val="95000"/>
              </a:lnSpc>
              <a:spcBef>
                <a:spcPts val="600"/>
              </a:spcBef>
              <a:spcAft>
                <a:spcPts val="0"/>
              </a:spcAft>
              <a:buSzPts val="1800"/>
              <a:buChar char="•"/>
            </a:pPr>
            <a:r>
              <a:rPr lang="en-US"/>
              <a:t>Intranet (an internal network)</a:t>
            </a:r>
            <a:endParaRPr/>
          </a:p>
          <a:p>
            <a:pPr indent="-171450" lvl="0" marL="171450" rtl="0" algn="l">
              <a:lnSpc>
                <a:spcPct val="95000"/>
              </a:lnSpc>
              <a:spcBef>
                <a:spcPts val="1200"/>
              </a:spcBef>
              <a:spcAft>
                <a:spcPts val="0"/>
              </a:spcAft>
              <a:buSzPts val="2000"/>
              <a:buChar char="•"/>
            </a:pPr>
            <a:r>
              <a:rPr b="1" lang="en-US"/>
              <a:t>Client/server architecture</a:t>
            </a:r>
            <a:endParaRPr/>
          </a:p>
          <a:p>
            <a:pPr indent="-171450" lvl="1" marL="400050" rtl="0" algn="l">
              <a:lnSpc>
                <a:spcPct val="95000"/>
              </a:lnSpc>
              <a:spcBef>
                <a:spcPts val="600"/>
              </a:spcBef>
              <a:spcAft>
                <a:spcPts val="0"/>
              </a:spcAft>
              <a:buSzPts val="1800"/>
              <a:buChar char="•"/>
            </a:pPr>
            <a:r>
              <a:rPr lang="en-US"/>
              <a:t>Server OS and e-mail software differs from those on the client side</a:t>
            </a:r>
            <a:endParaRPr/>
          </a:p>
          <a:p>
            <a:pPr indent="-171450" lvl="0" marL="171450" rtl="0" algn="l">
              <a:lnSpc>
                <a:spcPct val="95000"/>
              </a:lnSpc>
              <a:spcBef>
                <a:spcPts val="1200"/>
              </a:spcBef>
              <a:spcAft>
                <a:spcPts val="0"/>
              </a:spcAft>
              <a:buSzPts val="2000"/>
              <a:buChar char="•"/>
            </a:pPr>
            <a:r>
              <a:rPr lang="en-US"/>
              <a:t>Protected accounts</a:t>
            </a:r>
            <a:endParaRPr/>
          </a:p>
          <a:p>
            <a:pPr indent="-171450" lvl="1" marL="400050" rtl="0" algn="l">
              <a:lnSpc>
                <a:spcPct val="95000"/>
              </a:lnSpc>
              <a:spcBef>
                <a:spcPts val="600"/>
              </a:spcBef>
              <a:spcAft>
                <a:spcPts val="0"/>
              </a:spcAft>
              <a:buSzPts val="1800"/>
              <a:buChar char="•"/>
            </a:pPr>
            <a:r>
              <a:rPr lang="en-US"/>
              <a:t>Require usernames and passwords</a:t>
            </a:r>
            <a:endParaRPr/>
          </a:p>
        </p:txBody>
      </p:sp>
      <p:sp>
        <p:nvSpPr>
          <p:cNvPr id="297" name="Google Shape;297;p29"/>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Roles of the Client and Server in E-mail (1 of 3)</a:t>
            </a:r>
            <a:endParaRPr/>
          </a:p>
        </p:txBody>
      </p:sp>
      <p:sp>
        <p:nvSpPr>
          <p:cNvPr id="298" name="Google Shape;298;p2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99" name="Google Shape;299;p2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4"/>
          <p:cNvSpPr txBox="1"/>
          <p:nvPr>
            <p:ph idx="1" type="body"/>
          </p:nvPr>
        </p:nvSpPr>
        <p:spPr>
          <a:xfrm>
            <a:off x="857739" y="1600201"/>
            <a:ext cx="10160100" cy="24981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For e-mail applications that use the mbox format, a hexadecimal editor can be used to carve messages manually</a:t>
            </a:r>
            <a:endParaRPr/>
          </a:p>
          <a:p>
            <a:pPr indent="-171450" lvl="0" marL="171450" rtl="0" algn="l">
              <a:lnSpc>
                <a:spcPct val="95000"/>
              </a:lnSpc>
              <a:spcBef>
                <a:spcPts val="1200"/>
              </a:spcBef>
              <a:spcAft>
                <a:spcPts val="0"/>
              </a:spcAft>
              <a:buSzPts val="2000"/>
              <a:buChar char="•"/>
            </a:pPr>
            <a:r>
              <a:rPr lang="en-US"/>
              <a:t>Social media, or OSNs can provide evidence in criminal and civil cases</a:t>
            </a:r>
            <a:endParaRPr/>
          </a:p>
          <a:p>
            <a:pPr indent="-171450" lvl="1" marL="400050" rtl="0" algn="l">
              <a:lnSpc>
                <a:spcPct val="95000"/>
              </a:lnSpc>
              <a:spcBef>
                <a:spcPts val="600"/>
              </a:spcBef>
              <a:spcAft>
                <a:spcPts val="0"/>
              </a:spcAft>
              <a:buSzPts val="1800"/>
              <a:buChar char="•"/>
            </a:pPr>
            <a:r>
              <a:rPr lang="en-US"/>
              <a:t>Software for collecting OSN information is being developed</a:t>
            </a:r>
            <a:endParaRPr/>
          </a:p>
          <a:p>
            <a:pPr indent="-171450" lvl="0" marL="171450" rtl="0" algn="l">
              <a:lnSpc>
                <a:spcPct val="95000"/>
              </a:lnSpc>
              <a:spcBef>
                <a:spcPts val="1200"/>
              </a:spcBef>
              <a:spcAft>
                <a:spcPts val="0"/>
              </a:spcAft>
              <a:buSzPts val="2000"/>
              <a:buChar char="•"/>
            </a:pPr>
            <a:r>
              <a:rPr lang="en-US"/>
              <a:t>The majority of people engaging in social media communications are mobile users</a:t>
            </a:r>
            <a:endParaRPr/>
          </a:p>
          <a:p>
            <a:pPr indent="-171450" lvl="0" marL="171450" rtl="0" algn="l">
              <a:lnSpc>
                <a:spcPct val="95000"/>
              </a:lnSpc>
              <a:spcBef>
                <a:spcPts val="1200"/>
              </a:spcBef>
              <a:spcAft>
                <a:spcPts val="0"/>
              </a:spcAft>
              <a:buSzPts val="2000"/>
              <a:buChar char="•"/>
            </a:pPr>
            <a:r>
              <a:rPr lang="en-US"/>
              <a:t>Social media forensics tools have evolved with the technology, and many forensics suites have built-in social media tools</a:t>
            </a:r>
            <a:endParaRPr/>
          </a:p>
        </p:txBody>
      </p:sp>
      <p:sp>
        <p:nvSpPr>
          <p:cNvPr id="658" name="Google Shape;658;p7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(3 of 3)</a:t>
            </a:r>
            <a:endParaRPr/>
          </a:p>
        </p:txBody>
      </p:sp>
      <p:sp>
        <p:nvSpPr>
          <p:cNvPr id="659" name="Google Shape;659;p7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60" name="Google Shape;660;p7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5"/>
          <p:cNvSpPr txBox="1"/>
          <p:nvPr>
            <p:ph type="title"/>
          </p:nvPr>
        </p:nvSpPr>
        <p:spPr>
          <a:xfrm>
            <a:off x="831850" y="3657600"/>
            <a:ext cx="10515600" cy="9048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150860"/>
              </a:buClr>
              <a:buSzPts val="5400"/>
              <a:buFont typeface="Helvetica Neue"/>
              <a:buNone/>
            </a:pPr>
            <a:r>
              <a:rPr lang="en-US"/>
              <a:t>Thank You!</a:t>
            </a:r>
            <a:endParaRPr/>
          </a:p>
        </p:txBody>
      </p:sp>
      <p:sp>
        <p:nvSpPr>
          <p:cNvPr id="666" name="Google Shape;666;p75"/>
          <p:cNvSpPr txBox="1"/>
          <p:nvPr>
            <p:ph idx="1" type="body"/>
          </p:nvPr>
        </p:nvSpPr>
        <p:spPr>
          <a:xfrm>
            <a:off x="831850" y="5205413"/>
            <a:ext cx="10515600" cy="15003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1000"/>
              </a:spcBef>
              <a:spcAft>
                <a:spcPts val="0"/>
              </a:spcAft>
              <a:buClr>
                <a:srgbClr val="888888"/>
              </a:buClr>
              <a:buSzPts val="2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The e-mail clients run programs such as Microsoft outlook and evolution. The e-mail servers run programs such as exchange server and send mail. The e-mail client asks the e-mail server for mail and when it has mail for the client it inboxes the client." id="304" name="Google Shape;304;p30"/>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05" name="Google Shape;305;p30"/>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Roles of the Client and Server in E-mail (2 of 3)</a:t>
            </a:r>
            <a:endParaRPr/>
          </a:p>
        </p:txBody>
      </p:sp>
      <p:sp>
        <p:nvSpPr>
          <p:cNvPr id="306" name="Google Shape;306;p3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07" name="Google Shape;307;p3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Name conventions</a:t>
            </a:r>
            <a:endParaRPr/>
          </a:p>
          <a:p>
            <a:pPr indent="-171450" lvl="1" marL="400050" rtl="0" algn="l">
              <a:lnSpc>
                <a:spcPct val="95000"/>
              </a:lnSpc>
              <a:spcBef>
                <a:spcPts val="600"/>
              </a:spcBef>
              <a:spcAft>
                <a:spcPts val="0"/>
              </a:spcAft>
              <a:buSzPts val="1800"/>
              <a:buChar char="•"/>
            </a:pPr>
            <a:r>
              <a:rPr lang="en-US"/>
              <a:t>Corporate: john.smith@somecompany.com</a:t>
            </a:r>
            <a:endParaRPr/>
          </a:p>
          <a:p>
            <a:pPr indent="-171450" lvl="1" marL="400050" rtl="0" algn="l">
              <a:lnSpc>
                <a:spcPct val="95000"/>
              </a:lnSpc>
              <a:spcBef>
                <a:spcPts val="600"/>
              </a:spcBef>
              <a:spcAft>
                <a:spcPts val="0"/>
              </a:spcAft>
              <a:buSzPts val="1800"/>
              <a:buChar char="•"/>
            </a:pPr>
            <a:r>
              <a:rPr lang="en-US"/>
              <a:t>Public: whatever@gmail.com</a:t>
            </a:r>
            <a:endParaRPr/>
          </a:p>
          <a:p>
            <a:pPr indent="-171450" lvl="1" marL="400050" rtl="0" algn="l">
              <a:lnSpc>
                <a:spcPct val="95000"/>
              </a:lnSpc>
              <a:spcBef>
                <a:spcPts val="600"/>
              </a:spcBef>
              <a:spcAft>
                <a:spcPts val="0"/>
              </a:spcAft>
              <a:buSzPts val="1800"/>
              <a:buChar char="•"/>
            </a:pPr>
            <a:r>
              <a:rPr lang="en-US"/>
              <a:t>Everything after @ belongs to the domain name</a:t>
            </a:r>
            <a:endParaRPr/>
          </a:p>
          <a:p>
            <a:pPr indent="-171450" lvl="0" marL="171450" rtl="0" algn="l">
              <a:lnSpc>
                <a:spcPct val="95000"/>
              </a:lnSpc>
              <a:spcBef>
                <a:spcPts val="1200"/>
              </a:spcBef>
              <a:spcAft>
                <a:spcPts val="0"/>
              </a:spcAft>
              <a:buSzPts val="2000"/>
              <a:buChar char="•"/>
            </a:pPr>
            <a:r>
              <a:rPr lang="en-US"/>
              <a:t>Tracing corporate e-mails is easier</a:t>
            </a:r>
            <a:endParaRPr/>
          </a:p>
          <a:p>
            <a:pPr indent="-171450" lvl="1" marL="400050" rtl="0" algn="l">
              <a:lnSpc>
                <a:spcPct val="95000"/>
              </a:lnSpc>
              <a:spcBef>
                <a:spcPts val="600"/>
              </a:spcBef>
              <a:spcAft>
                <a:spcPts val="0"/>
              </a:spcAft>
              <a:buSzPts val="1800"/>
              <a:buChar char="•"/>
            </a:pPr>
            <a:r>
              <a:rPr lang="en-US"/>
              <a:t>Because accounts use standard names the administrator establishes</a:t>
            </a:r>
            <a:endParaRPr/>
          </a:p>
          <a:p>
            <a:pPr indent="-171450" lvl="0" marL="171450" rtl="0" algn="l">
              <a:lnSpc>
                <a:spcPct val="95000"/>
              </a:lnSpc>
              <a:spcBef>
                <a:spcPts val="1200"/>
              </a:spcBef>
              <a:spcAft>
                <a:spcPts val="0"/>
              </a:spcAft>
              <a:buSzPts val="2000"/>
              <a:buChar char="•"/>
            </a:pPr>
            <a:r>
              <a:rPr lang="en-US"/>
              <a:t>Many companies are migrating their e-mail services to the cloud</a:t>
            </a:r>
            <a:endParaRPr/>
          </a:p>
        </p:txBody>
      </p:sp>
      <p:sp>
        <p:nvSpPr>
          <p:cNvPr id="313" name="Google Shape;313;p31"/>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Roles of the Client and Server in E-mail (3 of 3)</a:t>
            </a:r>
            <a:endParaRPr/>
          </a:p>
        </p:txBody>
      </p:sp>
      <p:sp>
        <p:nvSpPr>
          <p:cNvPr id="314" name="Google Shape;314;p3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15" name="Google Shape;315;p3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idx="1" type="body"/>
          </p:nvPr>
        </p:nvSpPr>
        <p:spPr>
          <a:xfrm>
            <a:off x="857739" y="1600201"/>
            <a:ext cx="10160100" cy="3120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Similar to other types of investigations</a:t>
            </a:r>
            <a:endParaRPr/>
          </a:p>
          <a:p>
            <a:pPr indent="-171450" lvl="0" marL="171450" rtl="0" algn="l">
              <a:lnSpc>
                <a:spcPct val="95000"/>
              </a:lnSpc>
              <a:spcBef>
                <a:spcPts val="1200"/>
              </a:spcBef>
              <a:spcAft>
                <a:spcPts val="0"/>
              </a:spcAft>
              <a:buSzPts val="2000"/>
              <a:buChar char="•"/>
            </a:pPr>
            <a:r>
              <a:rPr lang="en-US"/>
              <a:t>Goals</a:t>
            </a:r>
            <a:endParaRPr/>
          </a:p>
          <a:p>
            <a:pPr indent="-171450" lvl="1" marL="400050" rtl="0" algn="l">
              <a:lnSpc>
                <a:spcPct val="95000"/>
              </a:lnSpc>
              <a:spcBef>
                <a:spcPts val="600"/>
              </a:spcBef>
              <a:spcAft>
                <a:spcPts val="0"/>
              </a:spcAft>
              <a:buSzPts val="1800"/>
              <a:buChar char="•"/>
            </a:pPr>
            <a:r>
              <a:rPr lang="en-US"/>
              <a:t>Find who is behind the crime</a:t>
            </a:r>
            <a:endParaRPr/>
          </a:p>
          <a:p>
            <a:pPr indent="-171450" lvl="1" marL="400050" rtl="0" algn="l">
              <a:lnSpc>
                <a:spcPct val="95000"/>
              </a:lnSpc>
              <a:spcBef>
                <a:spcPts val="600"/>
              </a:spcBef>
              <a:spcAft>
                <a:spcPts val="0"/>
              </a:spcAft>
              <a:buSzPts val="1800"/>
              <a:buChar char="•"/>
            </a:pPr>
            <a:r>
              <a:rPr lang="en-US"/>
              <a:t>Collect the evidence</a:t>
            </a:r>
            <a:endParaRPr/>
          </a:p>
          <a:p>
            <a:pPr indent="-171450" lvl="1" marL="400050" rtl="0" algn="l">
              <a:lnSpc>
                <a:spcPct val="95000"/>
              </a:lnSpc>
              <a:spcBef>
                <a:spcPts val="600"/>
              </a:spcBef>
              <a:spcAft>
                <a:spcPts val="0"/>
              </a:spcAft>
              <a:buSzPts val="1800"/>
              <a:buChar char="•"/>
            </a:pPr>
            <a:r>
              <a:rPr lang="en-US"/>
              <a:t>Present your findings</a:t>
            </a:r>
            <a:endParaRPr/>
          </a:p>
          <a:p>
            <a:pPr indent="-171450" lvl="1" marL="400050" rtl="0" algn="l">
              <a:lnSpc>
                <a:spcPct val="95000"/>
              </a:lnSpc>
              <a:spcBef>
                <a:spcPts val="600"/>
              </a:spcBef>
              <a:spcAft>
                <a:spcPts val="0"/>
              </a:spcAft>
              <a:buSzPts val="1800"/>
              <a:buChar char="•"/>
            </a:pPr>
            <a:r>
              <a:rPr lang="en-US"/>
              <a:t>Build a case</a:t>
            </a:r>
            <a:endParaRPr/>
          </a:p>
          <a:p>
            <a:pPr indent="-171450" lvl="0" marL="171450" rtl="0" algn="l">
              <a:lnSpc>
                <a:spcPct val="95000"/>
              </a:lnSpc>
              <a:spcBef>
                <a:spcPts val="1200"/>
              </a:spcBef>
              <a:spcAft>
                <a:spcPts val="0"/>
              </a:spcAft>
              <a:buSzPts val="2000"/>
              <a:buChar char="•"/>
            </a:pPr>
            <a:r>
              <a:rPr lang="en-US"/>
              <a:t>Know the applicable privacy laws for your jurisdiction</a:t>
            </a:r>
            <a:endParaRPr/>
          </a:p>
          <a:p>
            <a:pPr indent="-171450" lvl="1" marL="400050" rtl="0" algn="l">
              <a:lnSpc>
                <a:spcPct val="95000"/>
              </a:lnSpc>
              <a:spcBef>
                <a:spcPts val="600"/>
              </a:spcBef>
              <a:spcAft>
                <a:spcPts val="0"/>
              </a:spcAft>
              <a:buSzPts val="1800"/>
              <a:buChar char="•"/>
            </a:pPr>
            <a:r>
              <a:rPr b="1" lang="en-US"/>
              <a:t>Electronic Communications Privacy Act (ECPA) </a:t>
            </a:r>
            <a:r>
              <a:rPr lang="en-US"/>
              <a:t>and the </a:t>
            </a:r>
            <a:r>
              <a:rPr b="1" lang="en-US"/>
              <a:t>Stored Communications Act (SCA) </a:t>
            </a:r>
            <a:r>
              <a:rPr lang="en-US"/>
              <a:t>apply to e-mail.</a:t>
            </a:r>
            <a:endParaRPr/>
          </a:p>
        </p:txBody>
      </p:sp>
      <p:sp>
        <p:nvSpPr>
          <p:cNvPr id="321" name="Google Shape;321;p32"/>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Investigating E-mail Crimes and Violations (1 of 2)</a:t>
            </a:r>
            <a:endParaRPr/>
          </a:p>
        </p:txBody>
      </p:sp>
      <p:sp>
        <p:nvSpPr>
          <p:cNvPr id="322" name="Google Shape;322;p3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23" name="Google Shape;323;p3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idx="1" type="body"/>
          </p:nvPr>
        </p:nvSpPr>
        <p:spPr>
          <a:xfrm>
            <a:off x="857739" y="1600201"/>
            <a:ext cx="10160100" cy="34602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crimes depend on the city, state, or country</a:t>
            </a:r>
            <a:endParaRPr/>
          </a:p>
          <a:p>
            <a:pPr indent="-171450" lvl="1" marL="400050" rtl="0" algn="l">
              <a:lnSpc>
                <a:spcPct val="95000"/>
              </a:lnSpc>
              <a:spcBef>
                <a:spcPts val="600"/>
              </a:spcBef>
              <a:spcAft>
                <a:spcPts val="0"/>
              </a:spcAft>
              <a:buSzPts val="1800"/>
              <a:buChar char="•"/>
            </a:pPr>
            <a:r>
              <a:rPr lang="en-US"/>
              <a:t>Example: spam may not be a crime in some states</a:t>
            </a:r>
            <a:endParaRPr/>
          </a:p>
          <a:p>
            <a:pPr indent="-171450" lvl="1" marL="400050" rtl="0" algn="l">
              <a:lnSpc>
                <a:spcPct val="95000"/>
              </a:lnSpc>
              <a:spcBef>
                <a:spcPts val="600"/>
              </a:spcBef>
              <a:spcAft>
                <a:spcPts val="0"/>
              </a:spcAft>
              <a:buSzPts val="1800"/>
              <a:buChar char="•"/>
            </a:pPr>
            <a:r>
              <a:rPr lang="en-US"/>
              <a:t>Always consult with an attorney</a:t>
            </a:r>
            <a:endParaRPr/>
          </a:p>
          <a:p>
            <a:pPr indent="-171450" lvl="0" marL="171450" rtl="0" algn="l">
              <a:lnSpc>
                <a:spcPct val="95000"/>
              </a:lnSpc>
              <a:spcBef>
                <a:spcPts val="1200"/>
              </a:spcBef>
              <a:spcAft>
                <a:spcPts val="0"/>
              </a:spcAft>
              <a:buSzPts val="2000"/>
              <a:buChar char="•"/>
            </a:pPr>
            <a:r>
              <a:rPr lang="en-US"/>
              <a:t>Examples of crimes involving e-mails</a:t>
            </a:r>
            <a:endParaRPr/>
          </a:p>
          <a:p>
            <a:pPr indent="-171450" lvl="1" marL="400050" rtl="0" algn="l">
              <a:lnSpc>
                <a:spcPct val="95000"/>
              </a:lnSpc>
              <a:spcBef>
                <a:spcPts val="600"/>
              </a:spcBef>
              <a:spcAft>
                <a:spcPts val="0"/>
              </a:spcAft>
              <a:buSzPts val="1800"/>
              <a:buChar char="•"/>
            </a:pPr>
            <a:r>
              <a:rPr lang="en-US"/>
              <a:t>Narcotics trafficking</a:t>
            </a:r>
            <a:endParaRPr/>
          </a:p>
          <a:p>
            <a:pPr indent="-171450" lvl="1" marL="400050" rtl="0" algn="l">
              <a:lnSpc>
                <a:spcPct val="95000"/>
              </a:lnSpc>
              <a:spcBef>
                <a:spcPts val="600"/>
              </a:spcBef>
              <a:spcAft>
                <a:spcPts val="0"/>
              </a:spcAft>
              <a:buSzPts val="1800"/>
              <a:buChar char="•"/>
            </a:pPr>
            <a:r>
              <a:rPr lang="en-US"/>
              <a:t>Extortion</a:t>
            </a:r>
            <a:endParaRPr/>
          </a:p>
          <a:p>
            <a:pPr indent="-171450" lvl="1" marL="400050" rtl="0" algn="l">
              <a:lnSpc>
                <a:spcPct val="95000"/>
              </a:lnSpc>
              <a:spcBef>
                <a:spcPts val="600"/>
              </a:spcBef>
              <a:spcAft>
                <a:spcPts val="0"/>
              </a:spcAft>
              <a:buSzPts val="1800"/>
              <a:buChar char="•"/>
            </a:pPr>
            <a:r>
              <a:rPr lang="en-US"/>
              <a:t>Sexual harassment and stalking</a:t>
            </a:r>
            <a:endParaRPr/>
          </a:p>
          <a:p>
            <a:pPr indent="-171450" lvl="1" marL="400050" rtl="0" algn="l">
              <a:lnSpc>
                <a:spcPct val="95000"/>
              </a:lnSpc>
              <a:spcBef>
                <a:spcPts val="600"/>
              </a:spcBef>
              <a:spcAft>
                <a:spcPts val="0"/>
              </a:spcAft>
              <a:buSzPts val="1800"/>
              <a:buChar char="•"/>
            </a:pPr>
            <a:r>
              <a:rPr lang="en-US"/>
              <a:t>Fraud</a:t>
            </a:r>
            <a:endParaRPr/>
          </a:p>
          <a:p>
            <a:pPr indent="-171450" lvl="1" marL="400050" rtl="0" algn="l">
              <a:lnSpc>
                <a:spcPct val="95000"/>
              </a:lnSpc>
              <a:spcBef>
                <a:spcPts val="600"/>
              </a:spcBef>
              <a:spcAft>
                <a:spcPts val="0"/>
              </a:spcAft>
              <a:buSzPts val="1800"/>
              <a:buChar char="•"/>
            </a:pPr>
            <a:r>
              <a:rPr lang="en-US"/>
              <a:t>Child abductions and pornography</a:t>
            </a:r>
            <a:endParaRPr/>
          </a:p>
          <a:p>
            <a:pPr indent="-171450" lvl="1" marL="400050" rtl="0" algn="l">
              <a:lnSpc>
                <a:spcPct val="95000"/>
              </a:lnSpc>
              <a:spcBef>
                <a:spcPts val="600"/>
              </a:spcBef>
              <a:spcAft>
                <a:spcPts val="0"/>
              </a:spcAft>
              <a:buSzPts val="1800"/>
              <a:buChar char="•"/>
            </a:pPr>
            <a:r>
              <a:rPr lang="en-US"/>
              <a:t>Terrorism</a:t>
            </a:r>
            <a:endParaRPr/>
          </a:p>
        </p:txBody>
      </p:sp>
      <p:sp>
        <p:nvSpPr>
          <p:cNvPr id="329" name="Google Shape;329;p33"/>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Investigating E-mail Crimes and Violations (2 of 2)</a:t>
            </a:r>
            <a:endParaRPr/>
          </a:p>
        </p:txBody>
      </p:sp>
      <p:sp>
        <p:nvSpPr>
          <p:cNvPr id="330" name="Google Shape;330;p3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31" name="Google Shape;331;p3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